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4"/>
  </p:sldMasterIdLst>
  <p:notesMasterIdLst>
    <p:notesMasterId r:id="rId12"/>
  </p:notesMasterIdLst>
  <p:handoutMasterIdLst>
    <p:handoutMasterId r:id="rId13"/>
  </p:handoutMasterIdLst>
  <p:sldIdLst>
    <p:sldId id="256" r:id="rId5"/>
    <p:sldId id="257" r:id="rId6"/>
    <p:sldId id="272" r:id="rId7"/>
    <p:sldId id="273" r:id="rId8"/>
    <p:sldId id="263" r:id="rId9"/>
    <p:sldId id="261" r:id="rId10"/>
    <p:sldId id="271" r:id="rId11"/>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35517CF1-160F-8841-BB1F-0E8FC0E35AAB}">
          <p14:sldIdLst>
            <p14:sldId id="256"/>
            <p14:sldId id="257"/>
            <p14:sldId id="272"/>
            <p14:sldId id="273"/>
            <p14:sldId id="263"/>
            <p14:sldId id="261"/>
            <p14:sldId id="27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se, Michelle" initials="HM" lastIdx="5" clrIdx="0">
    <p:extLst>
      <p:ext uri="{19B8F6BF-5375-455C-9EA6-DF929625EA0E}">
        <p15:presenceInfo xmlns:p15="http://schemas.microsoft.com/office/powerpoint/2012/main" userId="S::Michelle_Huse@baylor.edu::6d5f6477-1972-4a05-878b-3f7f07b871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82A"/>
    <a:srgbClr val="F1B92B"/>
    <a:srgbClr val="F5C945"/>
    <a:srgbClr val="0046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45"/>
    <p:restoredTop sz="93817" autoAdjust="0"/>
  </p:normalViewPr>
  <p:slideViewPr>
    <p:cSldViewPr snapToGrid="0" snapToObjects="1">
      <p:cViewPr varScale="1">
        <p:scale>
          <a:sx n="80" d="100"/>
          <a:sy n="80" d="100"/>
        </p:scale>
        <p:origin x="802" y="67"/>
      </p:cViewPr>
      <p:guideLst/>
    </p:cSldViewPr>
  </p:slideViewPr>
  <p:notesTextViewPr>
    <p:cViewPr>
      <p:scale>
        <a:sx n="200" d="100"/>
        <a:sy n="200" d="100"/>
      </p:scale>
      <p:origin x="0" y="0"/>
    </p:cViewPr>
  </p:notesTextViewPr>
  <p:sorterViewPr>
    <p:cViewPr>
      <p:scale>
        <a:sx n="66" d="100"/>
        <a:sy n="66" d="100"/>
      </p:scale>
      <p:origin x="0" y="0"/>
    </p:cViewPr>
  </p:sorterViewPr>
  <p:notesViewPr>
    <p:cSldViewPr snapToGrid="0" snapToObjects="1">
      <p:cViewPr varScale="1">
        <p:scale>
          <a:sx n="97" d="100"/>
          <a:sy n="97" d="100"/>
        </p:scale>
        <p:origin x="3080"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09240B-48B5-47B3-A9E9-4A6094F8E9AA}" type="doc">
      <dgm:prSet loTypeId="urn:microsoft.com/office/officeart/2005/8/layout/hProcess9" loCatId="process" qsTypeId="urn:microsoft.com/office/officeart/2005/8/quickstyle/simple1" qsCatId="simple" csTypeId="urn:microsoft.com/office/officeart/2005/8/colors/accent3_5" csCatId="accent3" phldr="1"/>
      <dgm:spPr/>
      <dgm:t>
        <a:bodyPr/>
        <a:lstStyle/>
        <a:p>
          <a:endParaRPr lang="en-US"/>
        </a:p>
      </dgm:t>
    </dgm:pt>
    <dgm:pt modelId="{34C41EF0-84D6-4B56-A9CE-484977C019E5}">
      <dgm:prSet phldrT="[Text]"/>
      <dgm:spPr>
        <a:solidFill>
          <a:schemeClr val="accent3">
            <a:lumMod val="75000"/>
            <a:alpha val="90000"/>
          </a:schemeClr>
        </a:solidFill>
      </dgm:spPr>
      <dgm:t>
        <a:bodyPr/>
        <a:lstStyle/>
        <a:p>
          <a:pPr algn="ctr">
            <a:lnSpc>
              <a:spcPct val="100000"/>
            </a:lnSpc>
            <a:spcAft>
              <a:spcPts val="0"/>
            </a:spcAft>
          </a:pPr>
          <a:r>
            <a:rPr lang="en-US" dirty="0"/>
            <a:t>Employee completes</a:t>
          </a:r>
        </a:p>
        <a:p>
          <a:pPr algn="ctr">
            <a:lnSpc>
              <a:spcPct val="100000"/>
            </a:lnSpc>
            <a:spcAft>
              <a:spcPts val="0"/>
            </a:spcAft>
          </a:pPr>
          <a:r>
            <a:rPr lang="en-US" dirty="0"/>
            <a:t>self- appraisal</a:t>
          </a:r>
        </a:p>
      </dgm:t>
    </dgm:pt>
    <dgm:pt modelId="{D134B804-9EA4-4D07-929B-92E25CA0C4B2}" type="parTrans" cxnId="{B0B0DC26-5A51-4EB2-BB4B-80954B9E0354}">
      <dgm:prSet/>
      <dgm:spPr/>
      <dgm:t>
        <a:bodyPr/>
        <a:lstStyle/>
        <a:p>
          <a:endParaRPr lang="en-US"/>
        </a:p>
      </dgm:t>
    </dgm:pt>
    <dgm:pt modelId="{005BAF11-B5E3-4687-A737-DA98B056C4E1}" type="sibTrans" cxnId="{B0B0DC26-5A51-4EB2-BB4B-80954B9E0354}">
      <dgm:prSet/>
      <dgm:spPr/>
      <dgm:t>
        <a:bodyPr/>
        <a:lstStyle/>
        <a:p>
          <a:endParaRPr lang="en-US"/>
        </a:p>
      </dgm:t>
    </dgm:pt>
    <dgm:pt modelId="{A06CDE0C-724B-486A-8147-CDCFD1762210}">
      <dgm:prSet phldrT="[Text]"/>
      <dgm:spPr>
        <a:solidFill>
          <a:schemeClr val="accent3">
            <a:lumMod val="75000"/>
            <a:alpha val="83333"/>
          </a:schemeClr>
        </a:solidFill>
      </dgm:spPr>
      <dgm:t>
        <a:bodyPr/>
        <a:lstStyle/>
        <a:p>
          <a:r>
            <a:rPr lang="en-US" dirty="0"/>
            <a:t>Manager completes evaluation</a:t>
          </a:r>
        </a:p>
        <a:p>
          <a:r>
            <a:rPr lang="en-US" dirty="0"/>
            <a:t>“Rating” assigned</a:t>
          </a:r>
        </a:p>
      </dgm:t>
    </dgm:pt>
    <dgm:pt modelId="{A9B9E31D-30D4-4B73-B4B5-65CE68701D46}" type="parTrans" cxnId="{AAC7C206-8A52-43B2-996D-F6EDB331B640}">
      <dgm:prSet/>
      <dgm:spPr/>
      <dgm:t>
        <a:bodyPr/>
        <a:lstStyle/>
        <a:p>
          <a:endParaRPr lang="en-US"/>
        </a:p>
      </dgm:t>
    </dgm:pt>
    <dgm:pt modelId="{49041FA8-F7A4-412B-8886-CDB769BE8874}" type="sibTrans" cxnId="{AAC7C206-8A52-43B2-996D-F6EDB331B640}">
      <dgm:prSet/>
      <dgm:spPr/>
      <dgm:t>
        <a:bodyPr/>
        <a:lstStyle/>
        <a:p>
          <a:endParaRPr lang="en-US"/>
        </a:p>
      </dgm:t>
    </dgm:pt>
    <dgm:pt modelId="{D3CE61A9-7977-4FC6-A790-B915671E5E47}">
      <dgm:prSet phldrT="[Text]"/>
      <dgm:spPr>
        <a:solidFill>
          <a:schemeClr val="accent3">
            <a:lumMod val="75000"/>
            <a:alpha val="76667"/>
          </a:schemeClr>
        </a:solidFill>
      </dgm:spPr>
      <dgm:t>
        <a:bodyPr/>
        <a:lstStyle/>
        <a:p>
          <a:r>
            <a:rPr lang="en-US" dirty="0"/>
            <a:t>Employee and manager discuss reviews and sign off in Ignite</a:t>
          </a:r>
        </a:p>
      </dgm:t>
    </dgm:pt>
    <dgm:pt modelId="{DC52F7CC-D187-4F86-913D-FF0A7DADD88C}" type="parTrans" cxnId="{01876922-2185-411D-BDEC-BA70B970996B}">
      <dgm:prSet/>
      <dgm:spPr/>
      <dgm:t>
        <a:bodyPr/>
        <a:lstStyle/>
        <a:p>
          <a:endParaRPr lang="en-US"/>
        </a:p>
      </dgm:t>
    </dgm:pt>
    <dgm:pt modelId="{022D2822-7DD6-4A67-926D-4BE90C6FFB50}" type="sibTrans" cxnId="{01876922-2185-411D-BDEC-BA70B970996B}">
      <dgm:prSet/>
      <dgm:spPr/>
      <dgm:t>
        <a:bodyPr/>
        <a:lstStyle/>
        <a:p>
          <a:endParaRPr lang="en-US"/>
        </a:p>
      </dgm:t>
    </dgm:pt>
    <dgm:pt modelId="{46D138BF-B5EA-4DC0-9D46-7395E134C3C5}">
      <dgm:prSet/>
      <dgm:spPr>
        <a:solidFill>
          <a:schemeClr val="accent3">
            <a:lumMod val="75000"/>
            <a:alpha val="70000"/>
          </a:schemeClr>
        </a:solidFill>
      </dgm:spPr>
      <dgm:t>
        <a:bodyPr/>
        <a:lstStyle/>
        <a:p>
          <a:r>
            <a:rPr lang="en-US" dirty="0"/>
            <a:t>Performance ratings inform merit process</a:t>
          </a:r>
        </a:p>
      </dgm:t>
    </dgm:pt>
    <dgm:pt modelId="{6DD7EAF5-C2F4-4D6F-86F8-B2FC8B119560}" type="parTrans" cxnId="{8DA46418-B464-4122-84D3-B0C815EBDCE1}">
      <dgm:prSet/>
      <dgm:spPr/>
      <dgm:t>
        <a:bodyPr/>
        <a:lstStyle/>
        <a:p>
          <a:endParaRPr lang="en-US"/>
        </a:p>
      </dgm:t>
    </dgm:pt>
    <dgm:pt modelId="{C76E8D08-D688-4FCE-BE2E-7AD7285B3C6F}" type="sibTrans" cxnId="{8DA46418-B464-4122-84D3-B0C815EBDCE1}">
      <dgm:prSet/>
      <dgm:spPr/>
      <dgm:t>
        <a:bodyPr/>
        <a:lstStyle/>
        <a:p>
          <a:endParaRPr lang="en-US"/>
        </a:p>
      </dgm:t>
    </dgm:pt>
    <dgm:pt modelId="{EC25AF6C-E1CE-4369-8E25-5AD4DCB410E2}">
      <dgm:prSet/>
      <dgm:spPr>
        <a:solidFill>
          <a:schemeClr val="accent3">
            <a:lumMod val="75000"/>
            <a:alpha val="63333"/>
          </a:schemeClr>
        </a:solidFill>
      </dgm:spPr>
      <dgm:t>
        <a:bodyPr/>
        <a:lstStyle/>
        <a:p>
          <a:r>
            <a:rPr lang="en-US"/>
            <a:t>Managers complete </a:t>
          </a:r>
          <a:r>
            <a:rPr lang="en-US" dirty="0"/>
            <a:t>merit </a:t>
          </a:r>
          <a:r>
            <a:rPr lang="en-US"/>
            <a:t>and submit </a:t>
          </a:r>
          <a:r>
            <a:rPr lang="en-US" dirty="0"/>
            <a:t>for approval</a:t>
          </a:r>
        </a:p>
      </dgm:t>
    </dgm:pt>
    <dgm:pt modelId="{25EC3565-D3C0-4CA5-8F49-D0D0E7152D18}" type="parTrans" cxnId="{BF0AB1BB-C2F5-4AAF-B686-3B5855841D4F}">
      <dgm:prSet/>
      <dgm:spPr/>
      <dgm:t>
        <a:bodyPr/>
        <a:lstStyle/>
        <a:p>
          <a:endParaRPr lang="en-US"/>
        </a:p>
      </dgm:t>
    </dgm:pt>
    <dgm:pt modelId="{B96688DF-089B-4105-95FB-53B62917DE3F}" type="sibTrans" cxnId="{BF0AB1BB-C2F5-4AAF-B686-3B5855841D4F}">
      <dgm:prSet/>
      <dgm:spPr/>
      <dgm:t>
        <a:bodyPr/>
        <a:lstStyle/>
        <a:p>
          <a:endParaRPr lang="en-US"/>
        </a:p>
      </dgm:t>
    </dgm:pt>
    <dgm:pt modelId="{9D8BE27E-75F5-4C02-9C4C-2B204729CBE3}">
      <dgm:prSet/>
      <dgm:spPr>
        <a:solidFill>
          <a:schemeClr val="accent3">
            <a:lumMod val="75000"/>
            <a:alpha val="56667"/>
          </a:schemeClr>
        </a:solidFill>
      </dgm:spPr>
      <dgm:t>
        <a:bodyPr/>
        <a:lstStyle/>
        <a:p>
          <a:r>
            <a:rPr lang="en-US" dirty="0"/>
            <a:t>Merit conversations</a:t>
          </a:r>
        </a:p>
      </dgm:t>
    </dgm:pt>
    <dgm:pt modelId="{9C4990D7-EB8B-47CC-B628-85FEF6CC59DD}" type="parTrans" cxnId="{79D8EFA2-6D34-4382-B397-182C5CF1B84D}">
      <dgm:prSet/>
      <dgm:spPr/>
      <dgm:t>
        <a:bodyPr/>
        <a:lstStyle/>
        <a:p>
          <a:endParaRPr lang="en-US"/>
        </a:p>
      </dgm:t>
    </dgm:pt>
    <dgm:pt modelId="{2BB3135A-694B-45E2-B8CE-3E94FCA2F201}" type="sibTrans" cxnId="{79D8EFA2-6D34-4382-B397-182C5CF1B84D}">
      <dgm:prSet/>
      <dgm:spPr/>
      <dgm:t>
        <a:bodyPr/>
        <a:lstStyle/>
        <a:p>
          <a:endParaRPr lang="en-US"/>
        </a:p>
      </dgm:t>
    </dgm:pt>
    <dgm:pt modelId="{9FDBF64C-E334-9B4A-9D7E-3AF768475910}">
      <dgm:prSet/>
      <dgm:spPr>
        <a:solidFill>
          <a:srgbClr val="F5C945"/>
        </a:solidFill>
      </dgm:spPr>
      <dgm:t>
        <a:bodyPr/>
        <a:lstStyle/>
        <a:p>
          <a:r>
            <a:rPr lang="en-US" dirty="0"/>
            <a:t>Merit becomes effective</a:t>
          </a:r>
        </a:p>
      </dgm:t>
    </dgm:pt>
    <dgm:pt modelId="{3522D363-667E-2743-ABD1-7BCB8FEF2AAF}" type="parTrans" cxnId="{E5DE8E74-D588-1142-B189-980BC1DFD515}">
      <dgm:prSet/>
      <dgm:spPr/>
      <dgm:t>
        <a:bodyPr/>
        <a:lstStyle/>
        <a:p>
          <a:endParaRPr lang="en-US"/>
        </a:p>
      </dgm:t>
    </dgm:pt>
    <dgm:pt modelId="{B029477E-520A-0A41-B874-6F7CBE7EB436}" type="sibTrans" cxnId="{E5DE8E74-D588-1142-B189-980BC1DFD515}">
      <dgm:prSet/>
      <dgm:spPr/>
      <dgm:t>
        <a:bodyPr/>
        <a:lstStyle/>
        <a:p>
          <a:endParaRPr lang="en-US"/>
        </a:p>
      </dgm:t>
    </dgm:pt>
    <dgm:pt modelId="{00C036CD-40FE-4693-8583-F621D413F3FE}" type="pres">
      <dgm:prSet presAssocID="{3B09240B-48B5-47B3-A9E9-4A6094F8E9AA}" presName="CompostProcess" presStyleCnt="0">
        <dgm:presLayoutVars>
          <dgm:dir/>
          <dgm:resizeHandles val="exact"/>
        </dgm:presLayoutVars>
      </dgm:prSet>
      <dgm:spPr/>
    </dgm:pt>
    <dgm:pt modelId="{016B3271-ACE8-474F-9900-F61E9010B744}" type="pres">
      <dgm:prSet presAssocID="{3B09240B-48B5-47B3-A9E9-4A6094F8E9AA}" presName="arrow" presStyleLbl="bgShp" presStyleIdx="0" presStyleCnt="1"/>
      <dgm:spPr/>
    </dgm:pt>
    <dgm:pt modelId="{B91BB132-C2E6-465E-B41A-5BFFC63DED3B}" type="pres">
      <dgm:prSet presAssocID="{3B09240B-48B5-47B3-A9E9-4A6094F8E9AA}" presName="linearProcess" presStyleCnt="0"/>
      <dgm:spPr/>
    </dgm:pt>
    <dgm:pt modelId="{4D06390F-EE00-4C08-9E49-E26568FB04EB}" type="pres">
      <dgm:prSet presAssocID="{34C41EF0-84D6-4B56-A9CE-484977C019E5}" presName="textNode" presStyleLbl="node1" presStyleIdx="0" presStyleCnt="7">
        <dgm:presLayoutVars>
          <dgm:bulletEnabled val="1"/>
        </dgm:presLayoutVars>
      </dgm:prSet>
      <dgm:spPr/>
    </dgm:pt>
    <dgm:pt modelId="{6CA2C61C-FC65-4CD5-983F-A4946770BADC}" type="pres">
      <dgm:prSet presAssocID="{005BAF11-B5E3-4687-A737-DA98B056C4E1}" presName="sibTrans" presStyleCnt="0"/>
      <dgm:spPr/>
    </dgm:pt>
    <dgm:pt modelId="{F9F35F6F-5DC7-4293-8DE5-E938B60CE9CA}" type="pres">
      <dgm:prSet presAssocID="{A06CDE0C-724B-486A-8147-CDCFD1762210}" presName="textNode" presStyleLbl="node1" presStyleIdx="1" presStyleCnt="7">
        <dgm:presLayoutVars>
          <dgm:bulletEnabled val="1"/>
        </dgm:presLayoutVars>
      </dgm:prSet>
      <dgm:spPr/>
    </dgm:pt>
    <dgm:pt modelId="{886AA755-79E2-44B7-9E77-52F84F21B0FA}" type="pres">
      <dgm:prSet presAssocID="{49041FA8-F7A4-412B-8886-CDB769BE8874}" presName="sibTrans" presStyleCnt="0"/>
      <dgm:spPr/>
    </dgm:pt>
    <dgm:pt modelId="{B0A9AB65-A3C5-4F58-8DD1-56000CCEF993}" type="pres">
      <dgm:prSet presAssocID="{D3CE61A9-7977-4FC6-A790-B915671E5E47}" presName="textNode" presStyleLbl="node1" presStyleIdx="2" presStyleCnt="7">
        <dgm:presLayoutVars>
          <dgm:bulletEnabled val="1"/>
        </dgm:presLayoutVars>
      </dgm:prSet>
      <dgm:spPr/>
    </dgm:pt>
    <dgm:pt modelId="{46B394DC-96F6-4E0E-9FED-13361531107B}" type="pres">
      <dgm:prSet presAssocID="{022D2822-7DD6-4A67-926D-4BE90C6FFB50}" presName="sibTrans" presStyleCnt="0"/>
      <dgm:spPr/>
    </dgm:pt>
    <dgm:pt modelId="{EE0D5362-D325-4211-82B6-CF4EE0A19BC1}" type="pres">
      <dgm:prSet presAssocID="{46D138BF-B5EA-4DC0-9D46-7395E134C3C5}" presName="textNode" presStyleLbl="node1" presStyleIdx="3" presStyleCnt="7">
        <dgm:presLayoutVars>
          <dgm:bulletEnabled val="1"/>
        </dgm:presLayoutVars>
      </dgm:prSet>
      <dgm:spPr/>
    </dgm:pt>
    <dgm:pt modelId="{FB6B89EE-BDAE-4657-89A8-CC28B0665D0F}" type="pres">
      <dgm:prSet presAssocID="{C76E8D08-D688-4FCE-BE2E-7AD7285B3C6F}" presName="sibTrans" presStyleCnt="0"/>
      <dgm:spPr/>
    </dgm:pt>
    <dgm:pt modelId="{70A620A4-4A20-44C7-9E94-7E1E5DB93B62}" type="pres">
      <dgm:prSet presAssocID="{EC25AF6C-E1CE-4369-8E25-5AD4DCB410E2}" presName="textNode" presStyleLbl="node1" presStyleIdx="4" presStyleCnt="7">
        <dgm:presLayoutVars>
          <dgm:bulletEnabled val="1"/>
        </dgm:presLayoutVars>
      </dgm:prSet>
      <dgm:spPr/>
    </dgm:pt>
    <dgm:pt modelId="{76FEBDEA-BD32-4106-99D4-FA893E0029F7}" type="pres">
      <dgm:prSet presAssocID="{B96688DF-089B-4105-95FB-53B62917DE3F}" presName="sibTrans" presStyleCnt="0"/>
      <dgm:spPr/>
    </dgm:pt>
    <dgm:pt modelId="{D1072E20-C68D-4660-A1DD-F50E06DB5170}" type="pres">
      <dgm:prSet presAssocID="{9D8BE27E-75F5-4C02-9C4C-2B204729CBE3}" presName="textNode" presStyleLbl="node1" presStyleIdx="5" presStyleCnt="7">
        <dgm:presLayoutVars>
          <dgm:bulletEnabled val="1"/>
        </dgm:presLayoutVars>
      </dgm:prSet>
      <dgm:spPr/>
    </dgm:pt>
    <dgm:pt modelId="{650BD036-A137-E147-B220-1DA3FF92E59B}" type="pres">
      <dgm:prSet presAssocID="{2BB3135A-694B-45E2-B8CE-3E94FCA2F201}" presName="sibTrans" presStyleCnt="0"/>
      <dgm:spPr/>
    </dgm:pt>
    <dgm:pt modelId="{E33123AF-6743-E44F-9EC3-341F397DC803}" type="pres">
      <dgm:prSet presAssocID="{9FDBF64C-E334-9B4A-9D7E-3AF768475910}" presName="textNode" presStyleLbl="node1" presStyleIdx="6" presStyleCnt="7">
        <dgm:presLayoutVars>
          <dgm:bulletEnabled val="1"/>
        </dgm:presLayoutVars>
      </dgm:prSet>
      <dgm:spPr/>
    </dgm:pt>
  </dgm:ptLst>
  <dgm:cxnLst>
    <dgm:cxn modelId="{AAC7C206-8A52-43B2-996D-F6EDB331B640}" srcId="{3B09240B-48B5-47B3-A9E9-4A6094F8E9AA}" destId="{A06CDE0C-724B-486A-8147-CDCFD1762210}" srcOrd="1" destOrd="0" parTransId="{A9B9E31D-30D4-4B73-B4B5-65CE68701D46}" sibTransId="{49041FA8-F7A4-412B-8886-CDB769BE8874}"/>
    <dgm:cxn modelId="{ED522E07-5B08-4AF4-934D-486CB084FE2B}" type="presOf" srcId="{9D8BE27E-75F5-4C02-9C4C-2B204729CBE3}" destId="{D1072E20-C68D-4660-A1DD-F50E06DB5170}" srcOrd="0" destOrd="0" presId="urn:microsoft.com/office/officeart/2005/8/layout/hProcess9"/>
    <dgm:cxn modelId="{A0165B11-8B14-4F09-9C2E-256AEABFAA8B}" type="presOf" srcId="{EC25AF6C-E1CE-4369-8E25-5AD4DCB410E2}" destId="{70A620A4-4A20-44C7-9E94-7E1E5DB93B62}" srcOrd="0" destOrd="0" presId="urn:microsoft.com/office/officeart/2005/8/layout/hProcess9"/>
    <dgm:cxn modelId="{0FBBFA17-B6B8-4397-9AAA-FE97FBEBC9C2}" type="presOf" srcId="{3B09240B-48B5-47B3-A9E9-4A6094F8E9AA}" destId="{00C036CD-40FE-4693-8583-F621D413F3FE}" srcOrd="0" destOrd="0" presId="urn:microsoft.com/office/officeart/2005/8/layout/hProcess9"/>
    <dgm:cxn modelId="{8DA46418-B464-4122-84D3-B0C815EBDCE1}" srcId="{3B09240B-48B5-47B3-A9E9-4A6094F8E9AA}" destId="{46D138BF-B5EA-4DC0-9D46-7395E134C3C5}" srcOrd="3" destOrd="0" parTransId="{6DD7EAF5-C2F4-4D6F-86F8-B2FC8B119560}" sibTransId="{C76E8D08-D688-4FCE-BE2E-7AD7285B3C6F}"/>
    <dgm:cxn modelId="{01876922-2185-411D-BDEC-BA70B970996B}" srcId="{3B09240B-48B5-47B3-A9E9-4A6094F8E9AA}" destId="{D3CE61A9-7977-4FC6-A790-B915671E5E47}" srcOrd="2" destOrd="0" parTransId="{DC52F7CC-D187-4F86-913D-FF0A7DADD88C}" sibTransId="{022D2822-7DD6-4A67-926D-4BE90C6FFB50}"/>
    <dgm:cxn modelId="{B0B0DC26-5A51-4EB2-BB4B-80954B9E0354}" srcId="{3B09240B-48B5-47B3-A9E9-4A6094F8E9AA}" destId="{34C41EF0-84D6-4B56-A9CE-484977C019E5}" srcOrd="0" destOrd="0" parTransId="{D134B804-9EA4-4D07-929B-92E25CA0C4B2}" sibTransId="{005BAF11-B5E3-4687-A737-DA98B056C4E1}"/>
    <dgm:cxn modelId="{E26F0743-9D43-A845-AD3E-216FC30911DA}" type="presOf" srcId="{9FDBF64C-E334-9B4A-9D7E-3AF768475910}" destId="{E33123AF-6743-E44F-9EC3-341F397DC803}" srcOrd="0" destOrd="0" presId="urn:microsoft.com/office/officeart/2005/8/layout/hProcess9"/>
    <dgm:cxn modelId="{E5DE8E74-D588-1142-B189-980BC1DFD515}" srcId="{3B09240B-48B5-47B3-A9E9-4A6094F8E9AA}" destId="{9FDBF64C-E334-9B4A-9D7E-3AF768475910}" srcOrd="6" destOrd="0" parTransId="{3522D363-667E-2743-ABD1-7BCB8FEF2AAF}" sibTransId="{B029477E-520A-0A41-B874-6F7CBE7EB436}"/>
    <dgm:cxn modelId="{CB504678-18DE-4DA3-8499-04EC44536E55}" type="presOf" srcId="{34C41EF0-84D6-4B56-A9CE-484977C019E5}" destId="{4D06390F-EE00-4C08-9E49-E26568FB04EB}" srcOrd="0" destOrd="0" presId="urn:microsoft.com/office/officeart/2005/8/layout/hProcess9"/>
    <dgm:cxn modelId="{79D8EFA2-6D34-4382-B397-182C5CF1B84D}" srcId="{3B09240B-48B5-47B3-A9E9-4A6094F8E9AA}" destId="{9D8BE27E-75F5-4C02-9C4C-2B204729CBE3}" srcOrd="5" destOrd="0" parTransId="{9C4990D7-EB8B-47CC-B628-85FEF6CC59DD}" sibTransId="{2BB3135A-694B-45E2-B8CE-3E94FCA2F201}"/>
    <dgm:cxn modelId="{BF0AB1BB-C2F5-4AAF-B686-3B5855841D4F}" srcId="{3B09240B-48B5-47B3-A9E9-4A6094F8E9AA}" destId="{EC25AF6C-E1CE-4369-8E25-5AD4DCB410E2}" srcOrd="4" destOrd="0" parTransId="{25EC3565-D3C0-4CA5-8F49-D0D0E7152D18}" sibTransId="{B96688DF-089B-4105-95FB-53B62917DE3F}"/>
    <dgm:cxn modelId="{E34460C2-A52F-4331-B3F4-063CAD0A66E0}" type="presOf" srcId="{46D138BF-B5EA-4DC0-9D46-7395E134C3C5}" destId="{EE0D5362-D325-4211-82B6-CF4EE0A19BC1}" srcOrd="0" destOrd="0" presId="urn:microsoft.com/office/officeart/2005/8/layout/hProcess9"/>
    <dgm:cxn modelId="{644290EE-9462-44F4-9920-47369C92A11E}" type="presOf" srcId="{A06CDE0C-724B-486A-8147-CDCFD1762210}" destId="{F9F35F6F-5DC7-4293-8DE5-E938B60CE9CA}" srcOrd="0" destOrd="0" presId="urn:microsoft.com/office/officeart/2005/8/layout/hProcess9"/>
    <dgm:cxn modelId="{B03B3FF1-79B8-4A7E-A121-C2B4472B0910}" type="presOf" srcId="{D3CE61A9-7977-4FC6-A790-B915671E5E47}" destId="{B0A9AB65-A3C5-4F58-8DD1-56000CCEF993}" srcOrd="0" destOrd="0" presId="urn:microsoft.com/office/officeart/2005/8/layout/hProcess9"/>
    <dgm:cxn modelId="{5B098967-655E-40D4-8AAD-39C7501F52A6}" type="presParOf" srcId="{00C036CD-40FE-4693-8583-F621D413F3FE}" destId="{016B3271-ACE8-474F-9900-F61E9010B744}" srcOrd="0" destOrd="0" presId="urn:microsoft.com/office/officeart/2005/8/layout/hProcess9"/>
    <dgm:cxn modelId="{B8DA0FA6-83FB-4492-8986-300ADE9022F1}" type="presParOf" srcId="{00C036CD-40FE-4693-8583-F621D413F3FE}" destId="{B91BB132-C2E6-465E-B41A-5BFFC63DED3B}" srcOrd="1" destOrd="0" presId="urn:microsoft.com/office/officeart/2005/8/layout/hProcess9"/>
    <dgm:cxn modelId="{30798BE5-32F7-4780-912E-F1E61605E0EF}" type="presParOf" srcId="{B91BB132-C2E6-465E-B41A-5BFFC63DED3B}" destId="{4D06390F-EE00-4C08-9E49-E26568FB04EB}" srcOrd="0" destOrd="0" presId="urn:microsoft.com/office/officeart/2005/8/layout/hProcess9"/>
    <dgm:cxn modelId="{A0CF936B-38AF-4277-93DC-0ABCD7608F2E}" type="presParOf" srcId="{B91BB132-C2E6-465E-B41A-5BFFC63DED3B}" destId="{6CA2C61C-FC65-4CD5-983F-A4946770BADC}" srcOrd="1" destOrd="0" presId="urn:microsoft.com/office/officeart/2005/8/layout/hProcess9"/>
    <dgm:cxn modelId="{E6915940-C6DC-438B-97D7-82B6A4162294}" type="presParOf" srcId="{B91BB132-C2E6-465E-B41A-5BFFC63DED3B}" destId="{F9F35F6F-5DC7-4293-8DE5-E938B60CE9CA}" srcOrd="2" destOrd="0" presId="urn:microsoft.com/office/officeart/2005/8/layout/hProcess9"/>
    <dgm:cxn modelId="{31A1C2A3-DFF5-4D69-B703-35EE1E4257C8}" type="presParOf" srcId="{B91BB132-C2E6-465E-B41A-5BFFC63DED3B}" destId="{886AA755-79E2-44B7-9E77-52F84F21B0FA}" srcOrd="3" destOrd="0" presId="urn:microsoft.com/office/officeart/2005/8/layout/hProcess9"/>
    <dgm:cxn modelId="{ECAD0C05-94BC-4B4A-905F-4541B901A5D2}" type="presParOf" srcId="{B91BB132-C2E6-465E-B41A-5BFFC63DED3B}" destId="{B0A9AB65-A3C5-4F58-8DD1-56000CCEF993}" srcOrd="4" destOrd="0" presId="urn:microsoft.com/office/officeart/2005/8/layout/hProcess9"/>
    <dgm:cxn modelId="{46D12B1D-E364-44CD-AAC0-E7AD6DD86753}" type="presParOf" srcId="{B91BB132-C2E6-465E-B41A-5BFFC63DED3B}" destId="{46B394DC-96F6-4E0E-9FED-13361531107B}" srcOrd="5" destOrd="0" presId="urn:microsoft.com/office/officeart/2005/8/layout/hProcess9"/>
    <dgm:cxn modelId="{3421202F-7812-4350-A144-663C0FA1ADDD}" type="presParOf" srcId="{B91BB132-C2E6-465E-B41A-5BFFC63DED3B}" destId="{EE0D5362-D325-4211-82B6-CF4EE0A19BC1}" srcOrd="6" destOrd="0" presId="urn:microsoft.com/office/officeart/2005/8/layout/hProcess9"/>
    <dgm:cxn modelId="{68FD253B-8903-4875-9A05-572BF49D9177}" type="presParOf" srcId="{B91BB132-C2E6-465E-B41A-5BFFC63DED3B}" destId="{FB6B89EE-BDAE-4657-89A8-CC28B0665D0F}" srcOrd="7" destOrd="0" presId="urn:microsoft.com/office/officeart/2005/8/layout/hProcess9"/>
    <dgm:cxn modelId="{11B4C0F3-BDC9-4644-88BA-325F7C608CE1}" type="presParOf" srcId="{B91BB132-C2E6-465E-B41A-5BFFC63DED3B}" destId="{70A620A4-4A20-44C7-9E94-7E1E5DB93B62}" srcOrd="8" destOrd="0" presId="urn:microsoft.com/office/officeart/2005/8/layout/hProcess9"/>
    <dgm:cxn modelId="{4B86D2BB-74EA-4A27-A745-7A12F9B6A20C}" type="presParOf" srcId="{B91BB132-C2E6-465E-B41A-5BFFC63DED3B}" destId="{76FEBDEA-BD32-4106-99D4-FA893E0029F7}" srcOrd="9" destOrd="0" presId="urn:microsoft.com/office/officeart/2005/8/layout/hProcess9"/>
    <dgm:cxn modelId="{33252839-7F86-4890-9963-1C835CF11659}" type="presParOf" srcId="{B91BB132-C2E6-465E-B41A-5BFFC63DED3B}" destId="{D1072E20-C68D-4660-A1DD-F50E06DB5170}" srcOrd="10" destOrd="0" presId="urn:microsoft.com/office/officeart/2005/8/layout/hProcess9"/>
    <dgm:cxn modelId="{6A4FD4E7-D7B3-9541-AAEA-53BEB8E529B1}" type="presParOf" srcId="{B91BB132-C2E6-465E-B41A-5BFFC63DED3B}" destId="{650BD036-A137-E147-B220-1DA3FF92E59B}" srcOrd="11" destOrd="0" presId="urn:microsoft.com/office/officeart/2005/8/layout/hProcess9"/>
    <dgm:cxn modelId="{2630A2CD-C5D3-0E49-9BC6-D56BBF141F5C}" type="presParOf" srcId="{B91BB132-C2E6-465E-B41A-5BFFC63DED3B}" destId="{E33123AF-6743-E44F-9EC3-341F397DC803}"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B3271-ACE8-474F-9900-F61E9010B744}">
      <dsp:nvSpPr>
        <dsp:cNvPr id="0" name=""/>
        <dsp:cNvSpPr/>
      </dsp:nvSpPr>
      <dsp:spPr>
        <a:xfrm>
          <a:off x="887115" y="0"/>
          <a:ext cx="10053975" cy="4144297"/>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06390F-EE00-4C08-9E49-E26568FB04EB}">
      <dsp:nvSpPr>
        <dsp:cNvPr id="0" name=""/>
        <dsp:cNvSpPr/>
      </dsp:nvSpPr>
      <dsp:spPr>
        <a:xfrm>
          <a:off x="3754" y="1243289"/>
          <a:ext cx="1584217" cy="1657718"/>
        </a:xfrm>
        <a:prstGeom prst="roundRect">
          <a:avLst/>
        </a:prstGeom>
        <a:solidFill>
          <a:schemeClr val="accent3">
            <a:lumMod val="75000"/>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ts val="0"/>
            </a:spcAft>
            <a:buNone/>
          </a:pPr>
          <a:r>
            <a:rPr lang="en-US" sz="1600" kern="1200" dirty="0"/>
            <a:t>Employee completes</a:t>
          </a:r>
        </a:p>
        <a:p>
          <a:pPr marL="0" lvl="0" indent="0" algn="ctr" defTabSz="711200">
            <a:lnSpc>
              <a:spcPct val="100000"/>
            </a:lnSpc>
            <a:spcBef>
              <a:spcPct val="0"/>
            </a:spcBef>
            <a:spcAft>
              <a:spcPts val="0"/>
            </a:spcAft>
            <a:buNone/>
          </a:pPr>
          <a:r>
            <a:rPr lang="en-US" sz="1600" kern="1200" dirty="0"/>
            <a:t>self- appraisal</a:t>
          </a:r>
        </a:p>
      </dsp:txBody>
      <dsp:txXfrm>
        <a:off x="81089" y="1320624"/>
        <a:ext cx="1429547" cy="1503048"/>
      </dsp:txXfrm>
    </dsp:sp>
    <dsp:sp modelId="{F9F35F6F-5DC7-4293-8DE5-E938B60CE9CA}">
      <dsp:nvSpPr>
        <dsp:cNvPr id="0" name=""/>
        <dsp:cNvSpPr/>
      </dsp:nvSpPr>
      <dsp:spPr>
        <a:xfrm>
          <a:off x="1709834" y="1243289"/>
          <a:ext cx="1584217" cy="1657718"/>
        </a:xfrm>
        <a:prstGeom prst="roundRect">
          <a:avLst/>
        </a:prstGeom>
        <a:solidFill>
          <a:schemeClr val="accent3">
            <a:lumMod val="75000"/>
            <a:alpha val="8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Manager completes evaluation</a:t>
          </a:r>
        </a:p>
        <a:p>
          <a:pPr marL="0" lvl="0" indent="0" algn="ctr" defTabSz="711200">
            <a:lnSpc>
              <a:spcPct val="90000"/>
            </a:lnSpc>
            <a:spcBef>
              <a:spcPct val="0"/>
            </a:spcBef>
            <a:spcAft>
              <a:spcPct val="35000"/>
            </a:spcAft>
            <a:buNone/>
          </a:pPr>
          <a:r>
            <a:rPr lang="en-US" sz="1600" kern="1200" dirty="0"/>
            <a:t>“Rating” assigned</a:t>
          </a:r>
        </a:p>
      </dsp:txBody>
      <dsp:txXfrm>
        <a:off x="1787169" y="1320624"/>
        <a:ext cx="1429547" cy="1503048"/>
      </dsp:txXfrm>
    </dsp:sp>
    <dsp:sp modelId="{B0A9AB65-A3C5-4F58-8DD1-56000CCEF993}">
      <dsp:nvSpPr>
        <dsp:cNvPr id="0" name=""/>
        <dsp:cNvSpPr/>
      </dsp:nvSpPr>
      <dsp:spPr>
        <a:xfrm>
          <a:off x="3415914" y="1243289"/>
          <a:ext cx="1584217" cy="1657718"/>
        </a:xfrm>
        <a:prstGeom prst="roundRect">
          <a:avLst/>
        </a:prstGeom>
        <a:solidFill>
          <a:schemeClr val="accent3">
            <a:lumMod val="75000"/>
            <a:alpha val="7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Employee and manager discuss reviews and sign off in Ignite</a:t>
          </a:r>
        </a:p>
      </dsp:txBody>
      <dsp:txXfrm>
        <a:off x="3493249" y="1320624"/>
        <a:ext cx="1429547" cy="1503048"/>
      </dsp:txXfrm>
    </dsp:sp>
    <dsp:sp modelId="{EE0D5362-D325-4211-82B6-CF4EE0A19BC1}">
      <dsp:nvSpPr>
        <dsp:cNvPr id="0" name=""/>
        <dsp:cNvSpPr/>
      </dsp:nvSpPr>
      <dsp:spPr>
        <a:xfrm>
          <a:off x="5121994" y="1243289"/>
          <a:ext cx="1584217" cy="1657718"/>
        </a:xfrm>
        <a:prstGeom prst="roundRect">
          <a:avLst/>
        </a:prstGeom>
        <a:solidFill>
          <a:schemeClr val="accent3">
            <a:lumMod val="75000"/>
            <a:alpha val="7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Performance ratings inform merit process</a:t>
          </a:r>
        </a:p>
      </dsp:txBody>
      <dsp:txXfrm>
        <a:off x="5199329" y="1320624"/>
        <a:ext cx="1429547" cy="1503048"/>
      </dsp:txXfrm>
    </dsp:sp>
    <dsp:sp modelId="{70A620A4-4A20-44C7-9E94-7E1E5DB93B62}">
      <dsp:nvSpPr>
        <dsp:cNvPr id="0" name=""/>
        <dsp:cNvSpPr/>
      </dsp:nvSpPr>
      <dsp:spPr>
        <a:xfrm>
          <a:off x="6828074" y="1243289"/>
          <a:ext cx="1584217" cy="1657718"/>
        </a:xfrm>
        <a:prstGeom prst="roundRect">
          <a:avLst/>
        </a:prstGeom>
        <a:solidFill>
          <a:schemeClr val="accent3">
            <a:lumMod val="75000"/>
            <a:alpha val="6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Managers complete </a:t>
          </a:r>
          <a:r>
            <a:rPr lang="en-US" sz="1600" kern="1200" dirty="0"/>
            <a:t>merit </a:t>
          </a:r>
          <a:r>
            <a:rPr lang="en-US" sz="1600" kern="1200"/>
            <a:t>and submit </a:t>
          </a:r>
          <a:r>
            <a:rPr lang="en-US" sz="1600" kern="1200" dirty="0"/>
            <a:t>for approval</a:t>
          </a:r>
        </a:p>
      </dsp:txBody>
      <dsp:txXfrm>
        <a:off x="6905409" y="1320624"/>
        <a:ext cx="1429547" cy="1503048"/>
      </dsp:txXfrm>
    </dsp:sp>
    <dsp:sp modelId="{D1072E20-C68D-4660-A1DD-F50E06DB5170}">
      <dsp:nvSpPr>
        <dsp:cNvPr id="0" name=""/>
        <dsp:cNvSpPr/>
      </dsp:nvSpPr>
      <dsp:spPr>
        <a:xfrm>
          <a:off x="8534154" y="1243289"/>
          <a:ext cx="1584217" cy="1657718"/>
        </a:xfrm>
        <a:prstGeom prst="roundRect">
          <a:avLst/>
        </a:prstGeom>
        <a:solidFill>
          <a:schemeClr val="accent3">
            <a:lumMod val="75000"/>
            <a:alpha val="5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Merit conversations</a:t>
          </a:r>
        </a:p>
      </dsp:txBody>
      <dsp:txXfrm>
        <a:off x="8611489" y="1320624"/>
        <a:ext cx="1429547" cy="1503048"/>
      </dsp:txXfrm>
    </dsp:sp>
    <dsp:sp modelId="{E33123AF-6743-E44F-9EC3-341F397DC803}">
      <dsp:nvSpPr>
        <dsp:cNvPr id="0" name=""/>
        <dsp:cNvSpPr/>
      </dsp:nvSpPr>
      <dsp:spPr>
        <a:xfrm>
          <a:off x="10240234" y="1243289"/>
          <a:ext cx="1584217" cy="1657718"/>
        </a:xfrm>
        <a:prstGeom prst="roundRect">
          <a:avLst/>
        </a:prstGeom>
        <a:solidFill>
          <a:srgbClr val="F5C94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Merit becomes effective</a:t>
          </a:r>
        </a:p>
      </dsp:txBody>
      <dsp:txXfrm>
        <a:off x="10317569" y="1320624"/>
        <a:ext cx="1429547" cy="150304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F8C0BE-5521-F04A-9212-A875A9C1EC7A}"/>
              </a:ext>
            </a:extLst>
          </p:cNvPr>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7EC52A6A-F17B-DD4D-92B1-0CD356BB91DD}"/>
              </a:ext>
            </a:extLst>
          </p:cNvPr>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DDBE3597-4093-4B44-BF69-C1E673C3FA61}" type="datetimeFigureOut">
              <a:rPr lang="en-US" smtClean="0"/>
              <a:t>2/14/2024</a:t>
            </a:fld>
            <a:endParaRPr lang="en-US" dirty="0"/>
          </a:p>
        </p:txBody>
      </p:sp>
      <p:sp>
        <p:nvSpPr>
          <p:cNvPr id="4" name="Footer Placeholder 3">
            <a:extLst>
              <a:ext uri="{FF2B5EF4-FFF2-40B4-BE49-F238E27FC236}">
                <a16:creationId xmlns:a16="http://schemas.microsoft.com/office/drawing/2014/main" id="{A524EECA-A5D3-5D40-9D0B-2867922999C7}"/>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87443ED-78CC-0A46-9479-AFE2945B778A}"/>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EFD0233-70C9-BA4A-BAEB-ECEABA2FA15D}" type="slidenum">
              <a:rPr lang="en-US" smtClean="0"/>
              <a:t>‹#›</a:t>
            </a:fld>
            <a:endParaRPr lang="en-US" dirty="0"/>
          </a:p>
        </p:txBody>
      </p:sp>
    </p:spTree>
    <p:extLst>
      <p:ext uri="{BB962C8B-B14F-4D97-AF65-F5344CB8AC3E}">
        <p14:creationId xmlns:p14="http://schemas.microsoft.com/office/powerpoint/2010/main" val="1436811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198782"/>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198782"/>
          </a:xfrm>
          <a:prstGeom prst="rect">
            <a:avLst/>
          </a:prstGeom>
        </p:spPr>
        <p:txBody>
          <a:bodyPr vert="horz" lIns="93177" tIns="46589" rIns="93177" bIns="46589" rtlCol="0"/>
          <a:lstStyle>
            <a:lvl1pPr algn="r">
              <a:defRPr sz="1200"/>
            </a:lvl1pPr>
          </a:lstStyle>
          <a:p>
            <a:fld id="{E6DC5613-FD2B-6842-A613-1D172F7F0E6B}" type="datetimeFigureOut">
              <a:rPr lang="en-US" smtClean="0"/>
              <a:t>2/14/2024</a:t>
            </a:fld>
            <a:endParaRPr lang="en-US" dirty="0"/>
          </a:p>
        </p:txBody>
      </p:sp>
      <p:sp>
        <p:nvSpPr>
          <p:cNvPr id="4" name="Slide Image Placeholder 3"/>
          <p:cNvSpPr>
            <a:spLocks noGrp="1" noRot="1" noChangeAspect="1"/>
          </p:cNvSpPr>
          <p:nvPr>
            <p:ph type="sldImg" idx="2"/>
          </p:nvPr>
        </p:nvSpPr>
        <p:spPr>
          <a:xfrm>
            <a:off x="363131" y="466435"/>
            <a:ext cx="6284137" cy="3535722"/>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363131" y="4002156"/>
            <a:ext cx="6284136" cy="4969565"/>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9DDF707-7F22-B44E-A2E8-FBE7E24DE52B}" type="slidenum">
              <a:rPr lang="en-US" smtClean="0"/>
              <a:t>‹#›</a:t>
            </a:fld>
            <a:endParaRPr lang="en-US" dirty="0"/>
          </a:p>
        </p:txBody>
      </p:sp>
    </p:spTree>
    <p:extLst>
      <p:ext uri="{BB962C8B-B14F-4D97-AF65-F5344CB8AC3E}">
        <p14:creationId xmlns:p14="http://schemas.microsoft.com/office/powerpoint/2010/main" val="3878619606"/>
      </p:ext>
    </p:extLst>
  </p:cSld>
  <p:clrMap bg1="lt1" tx1="dk1" bg2="lt2" tx2="dk2" accent1="accent1" accent2="accent2" accent3="accent3" accent4="accent4" accent5="accent5" accent6="accent6" hlink="hlink" folHlink="folHlink"/>
  <p:notesStyle>
    <a:lvl1pPr marL="0" algn="l" defTabSz="914400" rtl="0" eaLnBrk="1" latinLnBrk="0" hangingPunct="1">
      <a:defRPr sz="2400" kern="1200">
        <a:solidFill>
          <a:schemeClr val="tx1"/>
        </a:solidFill>
        <a:latin typeface="Century Gothic" panose="020B0502020202020204" pitchFamily="34" charset="0"/>
        <a:ea typeface="+mn-ea"/>
        <a:cs typeface="+mn-cs"/>
      </a:defRPr>
    </a:lvl1pPr>
    <a:lvl2pPr marL="457200" algn="l" defTabSz="914400" rtl="0" eaLnBrk="1" latinLnBrk="0" hangingPunct="1">
      <a:defRPr sz="2400" kern="1200">
        <a:solidFill>
          <a:schemeClr val="tx1"/>
        </a:solidFill>
        <a:latin typeface="Century Gothic" panose="020B0502020202020204" pitchFamily="34" charset="0"/>
        <a:ea typeface="+mn-ea"/>
        <a:cs typeface="+mn-cs"/>
      </a:defRPr>
    </a:lvl2pPr>
    <a:lvl3pPr marL="914400" algn="l" defTabSz="914400" rtl="0" eaLnBrk="1" latinLnBrk="0" hangingPunct="1">
      <a:defRPr sz="2400" kern="1200">
        <a:solidFill>
          <a:schemeClr val="tx1"/>
        </a:solidFill>
        <a:latin typeface="Century Gothic" panose="020B0502020202020204" pitchFamily="34" charset="0"/>
        <a:ea typeface="+mn-ea"/>
        <a:cs typeface="+mn-cs"/>
      </a:defRPr>
    </a:lvl3pPr>
    <a:lvl4pPr marL="1371600" algn="l" defTabSz="914400" rtl="0" eaLnBrk="1" latinLnBrk="0" hangingPunct="1">
      <a:defRPr sz="2400" kern="1200">
        <a:solidFill>
          <a:schemeClr val="tx1"/>
        </a:solidFill>
        <a:latin typeface="Century Gothic" panose="020B0502020202020204" pitchFamily="34" charset="0"/>
        <a:ea typeface="+mn-ea"/>
        <a:cs typeface="+mn-cs"/>
      </a:defRPr>
    </a:lvl4pPr>
    <a:lvl5pPr marL="1828800" algn="l" defTabSz="914400" rtl="0" eaLnBrk="1" latinLnBrk="0" hangingPunct="1">
      <a:defRPr sz="24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466725"/>
            <a:ext cx="6283325" cy="35353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DDF707-7F22-B44E-A2E8-FBE7E24DE52B}" type="slidenum">
              <a:rPr lang="en-US" smtClean="0"/>
              <a:t>1</a:t>
            </a:fld>
            <a:endParaRPr lang="en-US" dirty="0"/>
          </a:p>
        </p:txBody>
      </p:sp>
    </p:spTree>
    <p:extLst>
      <p:ext uri="{BB962C8B-B14F-4D97-AF65-F5344CB8AC3E}">
        <p14:creationId xmlns:p14="http://schemas.microsoft.com/office/powerpoint/2010/main" val="3757723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466725"/>
            <a:ext cx="6283325" cy="3535363"/>
          </a:xfrm>
        </p:spPr>
      </p:sp>
      <p:sp>
        <p:nvSpPr>
          <p:cNvPr id="3" name="Notes Placeholder 2"/>
          <p:cNvSpPr>
            <a:spLocks noGrp="1"/>
          </p:cNvSpPr>
          <p:nvPr>
            <p:ph type="body" idx="1"/>
          </p:nvPr>
        </p:nvSpPr>
        <p:spPr/>
        <p:txBody>
          <a:bodyPr/>
          <a:lstStyle/>
          <a:p>
            <a:endParaRPr lang="en-US" sz="3600" dirty="0"/>
          </a:p>
        </p:txBody>
      </p:sp>
      <p:sp>
        <p:nvSpPr>
          <p:cNvPr id="4" name="Slide Number Placeholder 3"/>
          <p:cNvSpPr>
            <a:spLocks noGrp="1"/>
          </p:cNvSpPr>
          <p:nvPr>
            <p:ph type="sldNum" sz="quarter" idx="5"/>
          </p:nvPr>
        </p:nvSpPr>
        <p:spPr/>
        <p:txBody>
          <a:bodyPr/>
          <a:lstStyle/>
          <a:p>
            <a:fld id="{59DDF707-7F22-B44E-A2E8-FBE7E24DE52B}" type="slidenum">
              <a:rPr lang="en-US" smtClean="0"/>
              <a:t>2</a:t>
            </a:fld>
            <a:endParaRPr lang="en-US" dirty="0"/>
          </a:p>
        </p:txBody>
      </p:sp>
    </p:spTree>
    <p:extLst>
      <p:ext uri="{BB962C8B-B14F-4D97-AF65-F5344CB8AC3E}">
        <p14:creationId xmlns:p14="http://schemas.microsoft.com/office/powerpoint/2010/main" val="670823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466725"/>
            <a:ext cx="6283325" cy="3535363"/>
          </a:xfrm>
        </p:spPr>
      </p:sp>
      <p:sp>
        <p:nvSpPr>
          <p:cNvPr id="3" name="Notes Placeholder 2"/>
          <p:cNvSpPr>
            <a:spLocks noGrp="1"/>
          </p:cNvSpPr>
          <p:nvPr>
            <p:ph type="body" idx="1"/>
          </p:nvPr>
        </p:nvSpPr>
        <p:spPr/>
        <p:txBody>
          <a:bodyPr/>
          <a:lstStyle/>
          <a:p>
            <a:endParaRPr lang="en-US" sz="3600" dirty="0"/>
          </a:p>
        </p:txBody>
      </p:sp>
      <p:sp>
        <p:nvSpPr>
          <p:cNvPr id="4" name="Slide Number Placeholder 3"/>
          <p:cNvSpPr>
            <a:spLocks noGrp="1"/>
          </p:cNvSpPr>
          <p:nvPr>
            <p:ph type="sldNum" sz="quarter" idx="5"/>
          </p:nvPr>
        </p:nvSpPr>
        <p:spPr/>
        <p:txBody>
          <a:bodyPr/>
          <a:lstStyle/>
          <a:p>
            <a:fld id="{59DDF707-7F22-B44E-A2E8-FBE7E24DE52B}" type="slidenum">
              <a:rPr lang="en-US" smtClean="0"/>
              <a:t>3</a:t>
            </a:fld>
            <a:endParaRPr lang="en-US" dirty="0"/>
          </a:p>
        </p:txBody>
      </p:sp>
    </p:spTree>
    <p:extLst>
      <p:ext uri="{BB962C8B-B14F-4D97-AF65-F5344CB8AC3E}">
        <p14:creationId xmlns:p14="http://schemas.microsoft.com/office/powerpoint/2010/main" val="2473514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466725"/>
            <a:ext cx="6283325" cy="35353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DDF707-7F22-B44E-A2E8-FBE7E24DE52B}" type="slidenum">
              <a:rPr lang="en-US" smtClean="0"/>
              <a:t>5</a:t>
            </a:fld>
            <a:endParaRPr lang="en-US" dirty="0"/>
          </a:p>
        </p:txBody>
      </p:sp>
    </p:spTree>
    <p:extLst>
      <p:ext uri="{BB962C8B-B14F-4D97-AF65-F5344CB8AC3E}">
        <p14:creationId xmlns:p14="http://schemas.microsoft.com/office/powerpoint/2010/main" val="3376326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466725"/>
            <a:ext cx="6283325" cy="35353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DDF707-7F22-B44E-A2E8-FBE7E24DE52B}" type="slidenum">
              <a:rPr lang="en-US" smtClean="0"/>
              <a:t>6</a:t>
            </a:fld>
            <a:endParaRPr lang="en-US" dirty="0"/>
          </a:p>
        </p:txBody>
      </p:sp>
    </p:spTree>
    <p:extLst>
      <p:ext uri="{BB962C8B-B14F-4D97-AF65-F5344CB8AC3E}">
        <p14:creationId xmlns:p14="http://schemas.microsoft.com/office/powerpoint/2010/main" val="42166153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704A96-59BE-8848-9EFC-C293D9AE41FF}"/>
              </a:ext>
            </a:extLst>
          </p:cNvPr>
          <p:cNvPicPr>
            <a:picLocks noChangeAspect="1"/>
          </p:cNvPicPr>
          <p:nvPr userDrawn="1"/>
        </p:nvPicPr>
        <p:blipFill>
          <a:blip r:embed="rId2"/>
          <a:stretch>
            <a:fillRect/>
          </a:stretch>
        </p:blipFill>
        <p:spPr>
          <a:xfrm>
            <a:off x="3213100" y="4712962"/>
            <a:ext cx="5765800" cy="1016000"/>
          </a:xfrm>
          <a:prstGeom prst="rect">
            <a:avLst/>
          </a:prstGeom>
        </p:spPr>
      </p:pic>
    </p:spTree>
    <p:extLst>
      <p:ext uri="{BB962C8B-B14F-4D97-AF65-F5344CB8AC3E}">
        <p14:creationId xmlns:p14="http://schemas.microsoft.com/office/powerpoint/2010/main" val="2323871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ADEE4E-8735-154D-AFE3-A7B88E77D3B2}"/>
              </a:ext>
            </a:extLst>
          </p:cNvPr>
          <p:cNvPicPr>
            <a:picLocks noChangeAspect="1"/>
          </p:cNvPicPr>
          <p:nvPr userDrawn="1"/>
        </p:nvPicPr>
        <p:blipFill>
          <a:blip r:embed="rId3"/>
          <a:stretch>
            <a:fillRect/>
          </a:stretch>
        </p:blipFill>
        <p:spPr>
          <a:xfrm>
            <a:off x="4227615" y="5899686"/>
            <a:ext cx="3736770" cy="658462"/>
          </a:xfrm>
          <a:prstGeom prst="rect">
            <a:avLst/>
          </a:prstGeom>
        </p:spPr>
      </p:pic>
    </p:spTree>
    <p:extLst>
      <p:ext uri="{BB962C8B-B14F-4D97-AF65-F5344CB8AC3E}">
        <p14:creationId xmlns:p14="http://schemas.microsoft.com/office/powerpoint/2010/main" val="3400649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333906-9624-524A-A7FD-929CA4FC959B}"/>
              </a:ext>
            </a:extLst>
          </p:cNvPr>
          <p:cNvPicPr>
            <a:picLocks noChangeAspect="1"/>
          </p:cNvPicPr>
          <p:nvPr userDrawn="1"/>
        </p:nvPicPr>
        <p:blipFill>
          <a:blip r:embed="rId3"/>
          <a:stretch>
            <a:fillRect/>
          </a:stretch>
        </p:blipFill>
        <p:spPr>
          <a:xfrm>
            <a:off x="8160229" y="5777654"/>
            <a:ext cx="3736770" cy="658462"/>
          </a:xfrm>
          <a:prstGeom prst="rect">
            <a:avLst/>
          </a:prstGeom>
        </p:spPr>
      </p:pic>
    </p:spTree>
    <p:extLst>
      <p:ext uri="{BB962C8B-B14F-4D97-AF65-F5344CB8AC3E}">
        <p14:creationId xmlns:p14="http://schemas.microsoft.com/office/powerpoint/2010/main" val="4018592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13245F-6349-CB47-9FEC-AD94DA37DABD}"/>
              </a:ext>
            </a:extLst>
          </p:cNvPr>
          <p:cNvPicPr>
            <a:picLocks noChangeAspect="1"/>
          </p:cNvPicPr>
          <p:nvPr userDrawn="1"/>
        </p:nvPicPr>
        <p:blipFill>
          <a:blip r:embed="rId3"/>
          <a:stretch>
            <a:fillRect/>
          </a:stretch>
        </p:blipFill>
        <p:spPr>
          <a:xfrm>
            <a:off x="113641" y="6388925"/>
            <a:ext cx="1974843" cy="347990"/>
          </a:xfrm>
          <a:prstGeom prst="rect">
            <a:avLst/>
          </a:prstGeom>
        </p:spPr>
      </p:pic>
    </p:spTree>
    <p:extLst>
      <p:ext uri="{BB962C8B-B14F-4D97-AF65-F5344CB8AC3E}">
        <p14:creationId xmlns:p14="http://schemas.microsoft.com/office/powerpoint/2010/main" val="91358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70BF84-A7A6-4168-ADBA-31E945345321}" type="datetime1">
              <a:rPr lang="en-US" smtClean="0"/>
              <a:t>2/14/2024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28810554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293134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2435FA-B56C-B24B-8FC4-31659726B1A8}"/>
              </a:ext>
            </a:extLst>
          </p:cNvPr>
          <p:cNvSpPr txBox="1"/>
          <p:nvPr/>
        </p:nvSpPr>
        <p:spPr>
          <a:xfrm>
            <a:off x="1090706" y="1165644"/>
            <a:ext cx="10236200" cy="2800767"/>
          </a:xfrm>
          <a:prstGeom prst="rect">
            <a:avLst/>
          </a:prstGeom>
          <a:noFill/>
        </p:spPr>
        <p:txBody>
          <a:bodyPr wrap="square" rtlCol="0">
            <a:spAutoFit/>
          </a:bodyPr>
          <a:lstStyle/>
          <a:p>
            <a:pPr algn="ctr"/>
            <a:r>
              <a:rPr lang="en-US" sz="4800" b="1" dirty="0">
                <a:solidFill>
                  <a:schemeClr val="bg1"/>
                </a:solidFill>
                <a:latin typeface="Century Gothic" panose="020B0502020202020204" pitchFamily="34" charset="0"/>
                <a:cs typeface="Calibri" panose="020F0502020204030204" pitchFamily="34" charset="0"/>
              </a:rPr>
              <a:t>2023-24 Staff Performance Review and Merit</a:t>
            </a:r>
          </a:p>
          <a:p>
            <a:pPr algn="ctr"/>
            <a:endParaRPr lang="en-US" sz="4800" b="1" dirty="0">
              <a:solidFill>
                <a:schemeClr val="bg1"/>
              </a:solidFill>
              <a:latin typeface="Century Gothic" panose="020B0502020202020204" pitchFamily="34" charset="0"/>
              <a:cs typeface="Calibri" panose="020F0502020204030204" pitchFamily="34" charset="0"/>
            </a:endParaRPr>
          </a:p>
          <a:p>
            <a:pPr algn="ctr"/>
            <a:r>
              <a:rPr lang="en-US" sz="3200" dirty="0">
                <a:solidFill>
                  <a:schemeClr val="bg1"/>
                </a:solidFill>
                <a:latin typeface="Century Gothic" panose="020B0502020202020204" pitchFamily="34" charset="0"/>
                <a:cs typeface="Calibri" panose="020F0502020204030204" pitchFamily="34" charset="0"/>
              </a:rPr>
              <a:t>Information for Managers</a:t>
            </a:r>
          </a:p>
        </p:txBody>
      </p:sp>
      <p:sp>
        <p:nvSpPr>
          <p:cNvPr id="3" name="Text Box 2">
            <a:extLst>
              <a:ext uri="{FF2B5EF4-FFF2-40B4-BE49-F238E27FC236}">
                <a16:creationId xmlns:a16="http://schemas.microsoft.com/office/drawing/2014/main" id="{5E7EBA8F-D343-484C-B55A-60B466BE0F29}"/>
              </a:ext>
            </a:extLst>
          </p:cNvPr>
          <p:cNvSpPr txBox="1">
            <a:spLocks noChangeArrowheads="1"/>
          </p:cNvSpPr>
          <p:nvPr/>
        </p:nvSpPr>
        <p:spPr bwMode="auto">
          <a:xfrm>
            <a:off x="-5465" y="5878593"/>
            <a:ext cx="121920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4000" dirty="0">
                <a:solidFill>
                  <a:schemeClr val="bg1"/>
                </a:solidFill>
                <a:latin typeface="Century Gothic" panose="020B0502020202020204" pitchFamily="34" charset="0"/>
                <a:ea typeface="Calibri" charset="0"/>
                <a:cs typeface="Calibri" charset="0"/>
              </a:rPr>
              <a:t>February 2024</a:t>
            </a:r>
          </a:p>
        </p:txBody>
      </p:sp>
    </p:spTree>
    <p:extLst>
      <p:ext uri="{BB962C8B-B14F-4D97-AF65-F5344CB8AC3E}">
        <p14:creationId xmlns:p14="http://schemas.microsoft.com/office/powerpoint/2010/main" val="2894078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615E03-75F2-5C42-B99B-AF379CF80701}"/>
              </a:ext>
            </a:extLst>
          </p:cNvPr>
          <p:cNvSpPr/>
          <p:nvPr/>
        </p:nvSpPr>
        <p:spPr>
          <a:xfrm>
            <a:off x="2458720" y="0"/>
            <a:ext cx="9613900" cy="7061228"/>
          </a:xfrm>
          <a:prstGeom prst="rect">
            <a:avLst/>
          </a:prstGeom>
        </p:spPr>
        <p:txBody>
          <a:bodyPr wrap="square">
            <a:spAutoFit/>
          </a:bodyPr>
          <a:lstStyle/>
          <a:p>
            <a:pPr marR="0" lvl="0" algn="ctr">
              <a:lnSpc>
                <a:spcPct val="107000"/>
              </a:lnSpc>
              <a:spcBef>
                <a:spcPts val="0"/>
              </a:spcBef>
              <a:spcAft>
                <a:spcPts val="0"/>
              </a:spcAft>
            </a:pPr>
            <a:r>
              <a:rPr lang="en-US" sz="4000" b="1" dirty="0">
                <a:solidFill>
                  <a:srgbClr val="1E482A"/>
                </a:solidFill>
                <a:latin typeface="Century Gothic" panose="020B0502020202020204" pitchFamily="34" charset="0"/>
                <a:ea typeface="Calibri" panose="020F0502020204030204" pitchFamily="34" charset="0"/>
                <a:cs typeface="Times New Roman" panose="02020603050405020304" pitchFamily="18" charset="0"/>
              </a:rPr>
              <a:t>Key Points</a:t>
            </a:r>
          </a:p>
          <a:p>
            <a:pPr marL="342900" indent="-342900">
              <a:lnSpc>
                <a:spcPct val="107000"/>
              </a:lnSpc>
              <a:spcBef>
                <a:spcPts val="0"/>
              </a:spcBef>
              <a:spcAft>
                <a:spcPts val="600"/>
              </a:spcAft>
              <a:buFont typeface="Arial" panose="020B0604020202020204" pitchFamily="34" charset="0"/>
              <a:buChar char="•"/>
            </a:pPr>
            <a:r>
              <a:rPr lang="en-US" sz="2400" dirty="0">
                <a:solidFill>
                  <a:srgbClr val="1E482A"/>
                </a:solidFill>
                <a:latin typeface="Century Gothic" panose="020B0502020202020204" pitchFamily="34" charset="0"/>
                <a:ea typeface="Calibri" panose="020F0502020204030204" pitchFamily="34" charset="0"/>
                <a:cs typeface="Times New Roman" panose="02020603050405020304" pitchFamily="18" charset="0"/>
              </a:rPr>
              <a:t>The general timeline and review content remains similar to prior years. The dates have changed slightly to account for weekends and the rating names have changed.</a:t>
            </a:r>
          </a:p>
          <a:p>
            <a:pPr marL="342900" indent="-342900">
              <a:lnSpc>
                <a:spcPct val="107000"/>
              </a:lnSpc>
              <a:spcBef>
                <a:spcPts val="0"/>
              </a:spcBef>
              <a:spcAft>
                <a:spcPts val="600"/>
              </a:spcAft>
              <a:buFont typeface="Arial" panose="020B0604020202020204" pitchFamily="34" charset="0"/>
              <a:buChar char="•"/>
            </a:pPr>
            <a:r>
              <a:rPr lang="en-US" sz="2400" dirty="0">
                <a:solidFill>
                  <a:srgbClr val="1E482A"/>
                </a:solidFill>
                <a:latin typeface="Century Gothic" panose="020B0502020202020204" pitchFamily="34" charset="0"/>
                <a:ea typeface="Calibri" panose="020F0502020204030204" pitchFamily="34" charset="0"/>
                <a:cs typeface="Times New Roman" panose="02020603050405020304" pitchFamily="18" charset="0"/>
              </a:rPr>
              <a:t>The staff performance review process runs from March 1 – April 26, 2024 for the work done between March1, 2023 and February 29, 2024.</a:t>
            </a:r>
          </a:p>
          <a:p>
            <a:pPr marL="342900" indent="-342900">
              <a:lnSpc>
                <a:spcPct val="107000"/>
              </a:lnSpc>
              <a:spcBef>
                <a:spcPts val="0"/>
              </a:spcBef>
              <a:spcAft>
                <a:spcPts val="600"/>
              </a:spcAft>
              <a:buFont typeface="Arial" panose="020B0604020202020204" pitchFamily="34" charset="0"/>
              <a:buChar char="•"/>
            </a:pPr>
            <a:r>
              <a:rPr lang="en-US" sz="2400" dirty="0">
                <a:solidFill>
                  <a:srgbClr val="1E482A"/>
                </a:solidFill>
                <a:latin typeface="Century Gothic" panose="020B0502020202020204" pitchFamily="34" charset="0"/>
                <a:ea typeface="Calibri" panose="020F0502020204030204" pitchFamily="34" charset="0"/>
                <a:cs typeface="Times New Roman" panose="02020603050405020304" pitchFamily="18" charset="0"/>
              </a:rPr>
              <a:t>All full-time and part-time staff hired before December 1, 2023 participate in the process. This does include grant-funded and post-doc positions. Those hired after December 1, 2023 or full-time and part-time temporary staff may participate upon request. For the purposes of performance reviews, temporary staff are defined as those whose role and the work needed is intended to be less than one year, regardless of funding source.</a:t>
            </a:r>
          </a:p>
          <a:p>
            <a:pPr>
              <a:lnSpc>
                <a:spcPct val="107000"/>
              </a:lnSpc>
              <a:spcBef>
                <a:spcPts val="0"/>
              </a:spcBef>
              <a:spcAft>
                <a:spcPts val="0"/>
              </a:spcAft>
            </a:pPr>
            <a:endParaRPr lang="en-US" sz="3600" dirty="0">
              <a:solidFill>
                <a:srgbClr val="1E482A"/>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8729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615E03-75F2-5C42-B99B-AF379CF80701}"/>
              </a:ext>
            </a:extLst>
          </p:cNvPr>
          <p:cNvSpPr/>
          <p:nvPr/>
        </p:nvSpPr>
        <p:spPr>
          <a:xfrm>
            <a:off x="2458720" y="0"/>
            <a:ext cx="9613900" cy="5501763"/>
          </a:xfrm>
          <a:prstGeom prst="rect">
            <a:avLst/>
          </a:prstGeom>
        </p:spPr>
        <p:txBody>
          <a:bodyPr wrap="square">
            <a:spAutoFit/>
          </a:bodyPr>
          <a:lstStyle/>
          <a:p>
            <a:pPr marR="0" lvl="0" algn="ctr">
              <a:lnSpc>
                <a:spcPct val="107000"/>
              </a:lnSpc>
              <a:spcBef>
                <a:spcPts val="0"/>
              </a:spcBef>
              <a:spcAft>
                <a:spcPts val="0"/>
              </a:spcAft>
            </a:pPr>
            <a:r>
              <a:rPr lang="en-US" sz="4000" b="1" dirty="0">
                <a:solidFill>
                  <a:srgbClr val="1E482A"/>
                </a:solidFill>
                <a:latin typeface="Century Gothic" panose="020B0502020202020204" pitchFamily="34" charset="0"/>
                <a:ea typeface="Calibri" panose="020F0502020204030204" pitchFamily="34" charset="0"/>
                <a:cs typeface="Times New Roman" panose="02020603050405020304" pitchFamily="18" charset="0"/>
              </a:rPr>
              <a:t>Key Points</a:t>
            </a:r>
          </a:p>
          <a:p>
            <a:pPr marR="0" lvl="0" algn="ctr">
              <a:lnSpc>
                <a:spcPct val="107000"/>
              </a:lnSpc>
              <a:spcBef>
                <a:spcPts val="0"/>
              </a:spcBef>
              <a:spcAft>
                <a:spcPts val="0"/>
              </a:spcAft>
            </a:pPr>
            <a:endParaRPr lang="en-US" sz="2800" dirty="0">
              <a:solidFill>
                <a:srgbClr val="1E482A"/>
              </a:solidFill>
              <a:latin typeface="Century Gothic" panose="020B050202020202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600"/>
              </a:spcAft>
              <a:buFont typeface="Arial" panose="020B0604020202020204" pitchFamily="34" charset="0"/>
              <a:buChar char="•"/>
            </a:pPr>
            <a:r>
              <a:rPr lang="en-US" sz="2400" dirty="0">
                <a:solidFill>
                  <a:srgbClr val="1E482A"/>
                </a:solidFill>
                <a:latin typeface="Century Gothic" panose="020B0502020202020204" pitchFamily="34" charset="0"/>
                <a:ea typeface="Calibri" panose="020F0502020204030204" pitchFamily="34" charset="0"/>
                <a:cs typeface="Times New Roman" panose="02020603050405020304" pitchFamily="18" charset="0"/>
              </a:rPr>
              <a:t>As with last year’s reviews, no second level manager review of the performance review document is required.</a:t>
            </a:r>
          </a:p>
          <a:p>
            <a:pPr marL="342900" indent="-342900">
              <a:lnSpc>
                <a:spcPct val="107000"/>
              </a:lnSpc>
              <a:spcBef>
                <a:spcPts val="0"/>
              </a:spcBef>
              <a:spcAft>
                <a:spcPts val="600"/>
              </a:spcAft>
              <a:buFont typeface="Arial" panose="020B0604020202020204" pitchFamily="34" charset="0"/>
              <a:buChar char="•"/>
            </a:pPr>
            <a:r>
              <a:rPr lang="en-US" sz="2400" dirty="0">
                <a:solidFill>
                  <a:srgbClr val="1E482A"/>
                </a:solidFill>
                <a:latin typeface="Century Gothic" panose="020B0502020202020204" pitchFamily="34" charset="0"/>
                <a:ea typeface="Calibri" panose="020F0502020204030204" pitchFamily="34" charset="0"/>
                <a:cs typeface="Times New Roman" panose="02020603050405020304" pitchFamily="18" charset="0"/>
              </a:rPr>
              <a:t>Department heads will be able to see ratings and completion status for their teams within Ignite .</a:t>
            </a:r>
          </a:p>
          <a:p>
            <a:pPr marL="342900" indent="-342900">
              <a:lnSpc>
                <a:spcPct val="107000"/>
              </a:lnSpc>
              <a:spcBef>
                <a:spcPts val="0"/>
              </a:spcBef>
              <a:spcAft>
                <a:spcPts val="600"/>
              </a:spcAft>
              <a:buFont typeface="Arial" panose="020B0604020202020204" pitchFamily="34" charset="0"/>
              <a:buChar char="•"/>
            </a:pPr>
            <a:r>
              <a:rPr lang="en-US" sz="2400" dirty="0">
                <a:solidFill>
                  <a:srgbClr val="1E482A"/>
                </a:solidFill>
                <a:latin typeface="Century Gothic" panose="020B0502020202020204" pitchFamily="34" charset="0"/>
                <a:ea typeface="Calibri" panose="020F0502020204030204" pitchFamily="34" charset="0"/>
                <a:cs typeface="Times New Roman" panose="02020603050405020304" pitchFamily="18" charset="0"/>
              </a:rPr>
              <a:t>When merit review occurs, all levels of managers </a:t>
            </a:r>
            <a:r>
              <a:rPr lang="en-US" sz="2400" u="sng" dirty="0">
                <a:solidFill>
                  <a:srgbClr val="1E482A"/>
                </a:solidFill>
                <a:latin typeface="Century Gothic" panose="020B0502020202020204" pitchFamily="34" charset="0"/>
                <a:ea typeface="Calibri" panose="020F0502020204030204" pitchFamily="34" charset="0"/>
                <a:cs typeface="Times New Roman" panose="02020603050405020304" pitchFamily="18" charset="0"/>
              </a:rPr>
              <a:t>will</a:t>
            </a:r>
            <a:r>
              <a:rPr lang="en-US" sz="2400" dirty="0">
                <a:solidFill>
                  <a:srgbClr val="1E482A"/>
                </a:solidFill>
                <a:latin typeface="Century Gothic" panose="020B0502020202020204" pitchFamily="34" charset="0"/>
                <a:ea typeface="Calibri" panose="020F0502020204030204" pitchFamily="34" charset="0"/>
                <a:cs typeface="Times New Roman" panose="02020603050405020304" pitchFamily="18" charset="0"/>
              </a:rPr>
              <a:t> participate in the merit recommendation and approval process.</a:t>
            </a:r>
          </a:p>
          <a:p>
            <a:pPr marL="342900" indent="-342900">
              <a:lnSpc>
                <a:spcPct val="107000"/>
              </a:lnSpc>
              <a:spcBef>
                <a:spcPts val="0"/>
              </a:spcBef>
              <a:spcAft>
                <a:spcPts val="600"/>
              </a:spcAft>
              <a:buFont typeface="Arial" panose="020B0604020202020204" pitchFamily="34" charset="0"/>
              <a:buChar char="•"/>
            </a:pPr>
            <a:r>
              <a:rPr lang="en-US" sz="2400" dirty="0">
                <a:solidFill>
                  <a:srgbClr val="1E482A"/>
                </a:solidFill>
                <a:latin typeface="Century Gothic" panose="020B0502020202020204" pitchFamily="34" charset="0"/>
                <a:ea typeface="Calibri" panose="020F0502020204030204" pitchFamily="34" charset="0"/>
                <a:cs typeface="Times New Roman" panose="02020603050405020304" pitchFamily="18" charset="0"/>
              </a:rPr>
              <a:t>Because of the merit process, staff salaries can not change from May 1 through August 1.</a:t>
            </a:r>
          </a:p>
          <a:p>
            <a:pPr>
              <a:lnSpc>
                <a:spcPct val="107000"/>
              </a:lnSpc>
              <a:spcBef>
                <a:spcPts val="0"/>
              </a:spcBef>
              <a:spcAft>
                <a:spcPts val="0"/>
              </a:spcAft>
            </a:pPr>
            <a:endParaRPr lang="en-US" sz="2800" dirty="0">
              <a:solidFill>
                <a:srgbClr val="1E482A"/>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668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3EFA58-8161-6C2E-1890-1A2D32A41A56}"/>
              </a:ext>
            </a:extLst>
          </p:cNvPr>
          <p:cNvSpPr/>
          <p:nvPr/>
        </p:nvSpPr>
        <p:spPr>
          <a:xfrm>
            <a:off x="2458720" y="0"/>
            <a:ext cx="9613900" cy="6026330"/>
          </a:xfrm>
          <a:prstGeom prst="rect">
            <a:avLst/>
          </a:prstGeom>
        </p:spPr>
        <p:txBody>
          <a:bodyPr wrap="square">
            <a:spAutoFit/>
          </a:bodyPr>
          <a:lstStyle/>
          <a:p>
            <a:pPr marR="0" lvl="0" algn="ctr">
              <a:lnSpc>
                <a:spcPct val="107000"/>
              </a:lnSpc>
              <a:spcBef>
                <a:spcPts val="0"/>
              </a:spcBef>
              <a:spcAft>
                <a:spcPts val="0"/>
              </a:spcAft>
            </a:pPr>
            <a:r>
              <a:rPr lang="en-US" sz="4000" b="1" dirty="0">
                <a:solidFill>
                  <a:srgbClr val="1E482A"/>
                </a:solidFill>
                <a:latin typeface="Century Gothic" panose="020B0502020202020204" pitchFamily="34" charset="0"/>
                <a:ea typeface="Calibri" panose="020F0502020204030204" pitchFamily="34" charset="0"/>
                <a:cs typeface="Times New Roman" panose="02020603050405020304" pitchFamily="18" charset="0"/>
              </a:rPr>
              <a:t>Changes to Rating Names</a:t>
            </a:r>
          </a:p>
          <a:p>
            <a:pPr marR="0" lvl="0" algn="ctr">
              <a:lnSpc>
                <a:spcPct val="107000"/>
              </a:lnSpc>
              <a:spcBef>
                <a:spcPts val="0"/>
              </a:spcBef>
              <a:spcAft>
                <a:spcPts val="0"/>
              </a:spcAft>
            </a:pPr>
            <a:endParaRPr lang="en-US" sz="2800" dirty="0">
              <a:solidFill>
                <a:srgbClr val="1E482A"/>
              </a:solidFill>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sz="2400" dirty="0">
                <a:solidFill>
                  <a:srgbClr val="1E482A"/>
                </a:solidFill>
                <a:latin typeface="Century Gothic" panose="020B0502020202020204" pitchFamily="34" charset="0"/>
                <a:ea typeface="Calibri" panose="020F0502020204030204" pitchFamily="34" charset="0"/>
                <a:cs typeface="Times New Roman" panose="02020603050405020304" pitchFamily="18" charset="0"/>
              </a:rPr>
              <a:t>The rating names were changed based on feedback for greater clarity. T</a:t>
            </a:r>
            <a:r>
              <a:rPr lang="en-US" sz="2400" dirty="0">
                <a:solidFill>
                  <a:srgbClr val="1E482A"/>
                </a:solidFill>
                <a:latin typeface="Century Gothic" panose="020B0502020202020204" pitchFamily="34" charset="0"/>
                <a:ea typeface="Calibri"/>
                <a:cs typeface="Times New Roman"/>
              </a:rPr>
              <a:t>he underlying ratings have not changed, just the names. The intent is to provide better understanding and consistency for all.</a:t>
            </a:r>
          </a:p>
          <a:p>
            <a:pPr marL="0" indent="0">
              <a:lnSpc>
                <a:spcPct val="115000"/>
              </a:lnSpc>
              <a:spcBef>
                <a:spcPts val="0"/>
              </a:spcBef>
              <a:buNone/>
            </a:pPr>
            <a:endParaRPr lang="en-US" sz="2400" dirty="0">
              <a:solidFill>
                <a:srgbClr val="1E482A"/>
              </a:solidFill>
              <a:latin typeface="Century Gothic" panose="020B0502020202020204" pitchFamily="34" charset="0"/>
              <a:ea typeface="Calibri"/>
              <a:cs typeface="Times New Roman"/>
            </a:endParaRPr>
          </a:p>
          <a:p>
            <a:pPr marL="0" indent="0">
              <a:lnSpc>
                <a:spcPct val="115000"/>
              </a:lnSpc>
              <a:spcBef>
                <a:spcPts val="0"/>
              </a:spcBef>
              <a:buNone/>
            </a:pPr>
            <a:r>
              <a:rPr lang="en-US" sz="2400" b="1" dirty="0">
                <a:solidFill>
                  <a:srgbClr val="1E482A"/>
                </a:solidFill>
                <a:latin typeface="Century Gothic" panose="020B0502020202020204" pitchFamily="34" charset="0"/>
                <a:ea typeface="Calibri" panose="020F0502020204030204" pitchFamily="34" charset="0"/>
                <a:cs typeface="Times New Roman" panose="02020603050405020304" pitchFamily="18" charset="0"/>
              </a:rPr>
              <a:t>Previous Name			</a:t>
            </a:r>
            <a:r>
              <a:rPr lang="en-US" sz="2400" b="1" dirty="0">
                <a:solidFill>
                  <a:srgbClr val="1E482A"/>
                </a:solidFill>
                <a:latin typeface="Century Gothic" panose="020B0502020202020204" pitchFamily="34" charset="0"/>
                <a:ea typeface="Calibri" panose="020F0502020204030204" pitchFamily="34" charset="0"/>
                <a:cs typeface="Times New Roman" panose="02020603050405020304" pitchFamily="18" charset="0"/>
                <a:sym typeface="Wingdings" panose="05000000000000000000" pitchFamily="2" charset="2"/>
              </a:rPr>
              <a:t> 	New Name</a:t>
            </a:r>
            <a:endParaRPr lang="en-US" sz="2400" b="1" dirty="0">
              <a:solidFill>
                <a:srgbClr val="1E482A"/>
              </a:solidFill>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sz="2000" dirty="0">
                <a:solidFill>
                  <a:srgbClr val="1E482A"/>
                </a:solidFill>
                <a:latin typeface="Century Gothic" panose="020B0502020202020204" pitchFamily="34" charset="0"/>
                <a:ea typeface="Calibri" panose="020F0502020204030204" pitchFamily="34" charset="0"/>
                <a:cs typeface="Times New Roman" panose="02020603050405020304" pitchFamily="18" charset="0"/>
              </a:rPr>
              <a:t>Area of Concern			</a:t>
            </a:r>
            <a:r>
              <a:rPr lang="en-US" sz="2000" dirty="0">
                <a:solidFill>
                  <a:srgbClr val="1E482A"/>
                </a:solidFill>
                <a:latin typeface="Century Gothic" panose="020B0502020202020204" pitchFamily="34" charset="0"/>
                <a:ea typeface="Calibri" panose="020F0502020204030204" pitchFamily="34" charset="0"/>
                <a:cs typeface="Times New Roman" panose="02020603050405020304" pitchFamily="18" charset="0"/>
                <a:sym typeface="Wingdings" panose="05000000000000000000" pitchFamily="2" charset="2"/>
              </a:rPr>
              <a:t> Does Not Meet Expectations</a:t>
            </a:r>
          </a:p>
          <a:p>
            <a:pPr marL="0" indent="0">
              <a:lnSpc>
                <a:spcPct val="115000"/>
              </a:lnSpc>
              <a:spcBef>
                <a:spcPts val="0"/>
              </a:spcBef>
              <a:buNone/>
            </a:pPr>
            <a:r>
              <a:rPr lang="en-US" sz="2000" dirty="0">
                <a:solidFill>
                  <a:srgbClr val="1E482A"/>
                </a:solidFill>
                <a:latin typeface="Century Gothic" panose="020B0502020202020204" pitchFamily="34" charset="0"/>
                <a:ea typeface="Calibri" panose="020F0502020204030204" pitchFamily="34" charset="0"/>
                <a:cs typeface="Times New Roman" panose="02020603050405020304" pitchFamily="18" charset="0"/>
                <a:sym typeface="Wingdings" panose="05000000000000000000" pitchFamily="2" charset="2"/>
              </a:rPr>
              <a:t>Area of Needed Development 	 Inconsistently Meets Expectations</a:t>
            </a:r>
          </a:p>
          <a:p>
            <a:pPr marL="0" indent="0">
              <a:lnSpc>
                <a:spcPct val="115000"/>
              </a:lnSpc>
              <a:spcBef>
                <a:spcPts val="0"/>
              </a:spcBef>
              <a:buNone/>
            </a:pPr>
            <a:r>
              <a:rPr lang="en-US" sz="2000" dirty="0">
                <a:solidFill>
                  <a:srgbClr val="1E482A"/>
                </a:solidFill>
                <a:latin typeface="Century Gothic" panose="020B0502020202020204" pitchFamily="34" charset="0"/>
                <a:ea typeface="Calibri" panose="020F0502020204030204" pitchFamily="34" charset="0"/>
                <a:cs typeface="Times New Roman" panose="02020603050405020304" pitchFamily="18" charset="0"/>
              </a:rPr>
              <a:t>Area of Competence 		</a:t>
            </a:r>
            <a:r>
              <a:rPr lang="en-US" sz="2000" dirty="0">
                <a:solidFill>
                  <a:srgbClr val="1E482A"/>
                </a:solidFill>
                <a:latin typeface="Century Gothic" panose="020B0502020202020204" pitchFamily="34" charset="0"/>
                <a:ea typeface="Calibri" panose="020F0502020204030204" pitchFamily="34" charset="0"/>
                <a:cs typeface="Times New Roman" panose="02020603050405020304" pitchFamily="18" charset="0"/>
                <a:sym typeface="Wingdings" panose="05000000000000000000" pitchFamily="2" charset="2"/>
              </a:rPr>
              <a:t> Consistently Meets Expectations</a:t>
            </a:r>
          </a:p>
          <a:p>
            <a:pPr marL="0" indent="0">
              <a:lnSpc>
                <a:spcPct val="115000"/>
              </a:lnSpc>
              <a:spcBef>
                <a:spcPts val="0"/>
              </a:spcBef>
              <a:buNone/>
            </a:pPr>
            <a:r>
              <a:rPr lang="en-US" sz="2000" dirty="0">
                <a:solidFill>
                  <a:srgbClr val="1E482A"/>
                </a:solidFill>
                <a:latin typeface="Century Gothic" panose="020B0502020202020204" pitchFamily="34" charset="0"/>
                <a:ea typeface="Calibri" panose="020F0502020204030204" pitchFamily="34" charset="0"/>
                <a:cs typeface="Times New Roman" panose="02020603050405020304" pitchFamily="18" charset="0"/>
                <a:sym typeface="Wingdings" panose="05000000000000000000" pitchFamily="2" charset="2"/>
              </a:rPr>
              <a:t>Area of Mastery 			 Consistently Exceeds Expectations</a:t>
            </a:r>
            <a:endParaRPr lang="en-US" sz="2000" dirty="0">
              <a:solidFill>
                <a:srgbClr val="1E482A"/>
              </a:solidFill>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endParaRPr lang="en-US" sz="2400" dirty="0">
              <a:solidFill>
                <a:srgbClr val="1E482A"/>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endParaRPr lang="en-US" sz="2800" dirty="0">
              <a:solidFill>
                <a:srgbClr val="1E482A"/>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9427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984134893"/>
              </p:ext>
            </p:extLst>
          </p:nvPr>
        </p:nvGraphicFramePr>
        <p:xfrm>
          <a:off x="191729" y="958645"/>
          <a:ext cx="11828206" cy="4144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3749355" y="94572"/>
            <a:ext cx="4132862" cy="1277914"/>
          </a:xfrm>
          <a:prstGeom prst="rect">
            <a:avLst/>
          </a:prstGeom>
        </p:spPr>
        <p:txBody>
          <a:bodyPr wrap="none">
            <a:spAutoFit/>
          </a:bodyPr>
          <a:lstStyle/>
          <a:p>
            <a:pPr marR="0" lvl="0" algn="ctr">
              <a:lnSpc>
                <a:spcPct val="107000"/>
              </a:lnSpc>
              <a:spcBef>
                <a:spcPts val="0"/>
              </a:spcBef>
              <a:spcAft>
                <a:spcPts val="0"/>
              </a:spcAft>
            </a:pPr>
            <a:r>
              <a:rPr lang="en-US" sz="3600" b="1" dirty="0">
                <a:solidFill>
                  <a:srgbClr val="1E482A"/>
                </a:solidFill>
                <a:latin typeface="Century Gothic" panose="020B0502020202020204" pitchFamily="34" charset="0"/>
                <a:ea typeface="Calibri" panose="020F0502020204030204" pitchFamily="34" charset="0"/>
                <a:cs typeface="Times New Roman" panose="02020603050405020304" pitchFamily="18" charset="0"/>
              </a:rPr>
              <a:t>Staff Review/Merit</a:t>
            </a:r>
          </a:p>
          <a:p>
            <a:pPr marR="0" lvl="0" algn="ctr">
              <a:lnSpc>
                <a:spcPct val="107000"/>
              </a:lnSpc>
              <a:spcBef>
                <a:spcPts val="0"/>
              </a:spcBef>
              <a:spcAft>
                <a:spcPts val="0"/>
              </a:spcAft>
            </a:pPr>
            <a:r>
              <a:rPr lang="en-US" sz="3600" b="1" dirty="0">
                <a:solidFill>
                  <a:srgbClr val="1E482A"/>
                </a:solidFill>
                <a:latin typeface="Century Gothic" panose="020B0502020202020204" pitchFamily="34" charset="0"/>
                <a:ea typeface="Calibri" panose="020F0502020204030204" pitchFamily="34" charset="0"/>
                <a:cs typeface="Times New Roman" panose="02020603050405020304" pitchFamily="18" charset="0"/>
              </a:rPr>
              <a:t>Timeline</a:t>
            </a:r>
          </a:p>
        </p:txBody>
      </p:sp>
      <p:sp>
        <p:nvSpPr>
          <p:cNvPr id="5" name="Rounded Rectangle 4"/>
          <p:cNvSpPr/>
          <p:nvPr/>
        </p:nvSpPr>
        <p:spPr>
          <a:xfrm>
            <a:off x="191729" y="3960507"/>
            <a:ext cx="1663575" cy="318053"/>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a:t>March 1 - 20</a:t>
            </a:r>
          </a:p>
        </p:txBody>
      </p:sp>
      <p:sp>
        <p:nvSpPr>
          <p:cNvPr id="6" name="Rounded Rectangle 5"/>
          <p:cNvSpPr/>
          <p:nvPr/>
        </p:nvSpPr>
        <p:spPr>
          <a:xfrm>
            <a:off x="1563329" y="4353340"/>
            <a:ext cx="2014758" cy="318053"/>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a:t>March 21 - April 12</a:t>
            </a:r>
          </a:p>
        </p:txBody>
      </p:sp>
      <p:sp>
        <p:nvSpPr>
          <p:cNvPr id="7" name="Rounded Rectangle 6"/>
          <p:cNvSpPr/>
          <p:nvPr/>
        </p:nvSpPr>
        <p:spPr>
          <a:xfrm>
            <a:off x="2593571" y="4756348"/>
            <a:ext cx="2975957" cy="318053"/>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a:t>April 12-26</a:t>
            </a:r>
          </a:p>
        </p:txBody>
      </p:sp>
      <p:sp>
        <p:nvSpPr>
          <p:cNvPr id="8" name="Rounded Rectangle 7"/>
          <p:cNvSpPr/>
          <p:nvPr/>
        </p:nvSpPr>
        <p:spPr>
          <a:xfrm>
            <a:off x="5569528" y="4158389"/>
            <a:ext cx="3031134" cy="389901"/>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US" dirty="0"/>
              <a:t>May  - June </a:t>
            </a:r>
          </a:p>
        </p:txBody>
      </p:sp>
      <p:sp>
        <p:nvSpPr>
          <p:cNvPr id="9" name="Rounded Rectangle 8"/>
          <p:cNvSpPr/>
          <p:nvPr/>
        </p:nvSpPr>
        <p:spPr>
          <a:xfrm>
            <a:off x="8996180" y="4158389"/>
            <a:ext cx="1148362" cy="360604"/>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US" dirty="0"/>
              <a:t>July </a:t>
            </a:r>
          </a:p>
        </p:txBody>
      </p:sp>
      <p:sp>
        <p:nvSpPr>
          <p:cNvPr id="10" name="Rounded Rectangle 9"/>
          <p:cNvSpPr/>
          <p:nvPr/>
        </p:nvSpPr>
        <p:spPr>
          <a:xfrm>
            <a:off x="10672582" y="4156991"/>
            <a:ext cx="1148362" cy="360604"/>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US" dirty="0"/>
              <a:t>Aug 1 </a:t>
            </a:r>
          </a:p>
        </p:txBody>
      </p:sp>
      <p:sp>
        <p:nvSpPr>
          <p:cNvPr id="11" name="TextBox 10">
            <a:extLst>
              <a:ext uri="{FF2B5EF4-FFF2-40B4-BE49-F238E27FC236}">
                <a16:creationId xmlns:a16="http://schemas.microsoft.com/office/drawing/2014/main" id="{A5E32F55-033D-0273-1863-4FC3E459D281}"/>
              </a:ext>
            </a:extLst>
          </p:cNvPr>
          <p:cNvSpPr txBox="1"/>
          <p:nvPr/>
        </p:nvSpPr>
        <p:spPr>
          <a:xfrm>
            <a:off x="104775" y="5207355"/>
            <a:ext cx="11544300" cy="307777"/>
          </a:xfrm>
          <a:prstGeom prst="rect">
            <a:avLst/>
          </a:prstGeom>
          <a:noFill/>
        </p:spPr>
        <p:txBody>
          <a:bodyPr wrap="square">
            <a:spAutoFit/>
          </a:bodyPr>
          <a:lstStyle/>
          <a:p>
            <a:pPr marL="0" indent="0">
              <a:lnSpc>
                <a:spcPct val="100000"/>
              </a:lnSpc>
              <a:spcBef>
                <a:spcPts val="0"/>
              </a:spcBef>
              <a:buNone/>
            </a:pPr>
            <a:r>
              <a:rPr lang="en-US" altLang="en-US" sz="1400" dirty="0">
                <a:highlight>
                  <a:srgbClr val="FFFF00"/>
                </a:highlight>
                <a:ea typeface="ＭＳ Ｐゴシック" charset="-128"/>
              </a:rPr>
              <a:t>NOTE: For the reviews, you don’t need to wait for the date to start the next step. You can begin as soon as the previous step is complete.</a:t>
            </a:r>
          </a:p>
        </p:txBody>
      </p:sp>
    </p:spTree>
    <p:extLst>
      <p:ext uri="{BB962C8B-B14F-4D97-AF65-F5344CB8AC3E}">
        <p14:creationId xmlns:p14="http://schemas.microsoft.com/office/powerpoint/2010/main" val="3112880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26936" y="304586"/>
            <a:ext cx="8839200" cy="6517425"/>
          </a:xfrm>
          <a:prstGeom prst="rect">
            <a:avLst/>
          </a:prstGeom>
        </p:spPr>
        <p:txBody>
          <a:bodyPr wrap="square">
            <a:spAutoFit/>
          </a:bodyPr>
          <a:lstStyle/>
          <a:p>
            <a:pPr marR="0" lvl="0" algn="ctr">
              <a:lnSpc>
                <a:spcPct val="107000"/>
              </a:lnSpc>
              <a:spcBef>
                <a:spcPts val="0"/>
              </a:spcBef>
              <a:spcAft>
                <a:spcPts val="0"/>
              </a:spcAft>
            </a:pPr>
            <a:r>
              <a:rPr lang="en-US" sz="2800" b="1" dirty="0">
                <a:solidFill>
                  <a:srgbClr val="1E482A"/>
                </a:solidFill>
                <a:latin typeface="Century Gothic" panose="020B0502020202020204" pitchFamily="34" charset="0"/>
                <a:ea typeface="Calibri" panose="020F0502020204030204" pitchFamily="34" charset="0"/>
                <a:cs typeface="Times New Roman" panose="02020603050405020304" pitchFamily="18" charset="0"/>
              </a:rPr>
              <a:t>The Manager’s Role in the Process</a:t>
            </a:r>
          </a:p>
          <a:p>
            <a:pPr marR="0" lvl="0" algn="ctr">
              <a:lnSpc>
                <a:spcPct val="107000"/>
              </a:lnSpc>
              <a:spcBef>
                <a:spcPts val="0"/>
              </a:spcBef>
              <a:spcAft>
                <a:spcPts val="0"/>
              </a:spcAft>
            </a:pPr>
            <a:endParaRPr lang="en-US" dirty="0">
              <a:solidFill>
                <a:srgbClr val="1E482A"/>
              </a:solidFill>
              <a:latin typeface="Century Gothic" panose="020B0502020202020204" pitchFamily="34" charset="0"/>
              <a:ea typeface="Calibri" panose="020F0502020204030204" pitchFamily="34" charset="0"/>
              <a:cs typeface="Times New Roman" panose="02020603050405020304" pitchFamily="18" charset="0"/>
            </a:endParaRPr>
          </a:p>
          <a:p>
            <a:pPr marL="285750" indent="-285750">
              <a:lnSpc>
                <a:spcPct val="107000"/>
              </a:lnSpc>
              <a:spcBef>
                <a:spcPts val="0"/>
              </a:spcBef>
              <a:spcAft>
                <a:spcPts val="600"/>
              </a:spcAft>
              <a:buFont typeface="Arial" panose="020B0604020202020204" pitchFamily="34" charset="0"/>
              <a:buChar char="•"/>
            </a:pPr>
            <a:r>
              <a:rPr lang="en-US" sz="2000" dirty="0">
                <a:solidFill>
                  <a:srgbClr val="1E482A"/>
                </a:solidFill>
                <a:latin typeface="Century Gothic" panose="020B0502020202020204" pitchFamily="34" charset="0"/>
                <a:ea typeface="Calibri" panose="020F0502020204030204" pitchFamily="34" charset="0"/>
                <a:cs typeface="Times New Roman" panose="02020603050405020304" pitchFamily="18" charset="0"/>
              </a:rPr>
              <a:t>Begin timeline communications with your team now.</a:t>
            </a:r>
          </a:p>
          <a:p>
            <a:pPr marL="742950" lvl="1" indent="-285750">
              <a:lnSpc>
                <a:spcPct val="107000"/>
              </a:lnSpc>
              <a:spcBef>
                <a:spcPts val="0"/>
              </a:spcBef>
              <a:spcAft>
                <a:spcPts val="600"/>
              </a:spcAft>
              <a:buFont typeface="Arial" panose="020B0604020202020204" pitchFamily="34" charset="0"/>
              <a:buChar char="•"/>
            </a:pPr>
            <a:r>
              <a:rPr lang="en-US" sz="2000" dirty="0">
                <a:solidFill>
                  <a:srgbClr val="1E482A"/>
                </a:solidFill>
                <a:latin typeface="Century Gothic" panose="020B0502020202020204" pitchFamily="34" charset="0"/>
                <a:ea typeface="Calibri" panose="020F0502020204030204" pitchFamily="34" charset="0"/>
                <a:cs typeface="Times New Roman" panose="02020603050405020304" pitchFamily="18" charset="0"/>
              </a:rPr>
              <a:t>Ask your team to begin to gather information to prepare their self-evaluations beginning March 1 and have them completed no later than March 20. </a:t>
            </a:r>
          </a:p>
          <a:p>
            <a:pPr marL="285750" indent="-285750">
              <a:lnSpc>
                <a:spcPct val="107000"/>
              </a:lnSpc>
              <a:spcBef>
                <a:spcPts val="0"/>
              </a:spcBef>
              <a:spcAft>
                <a:spcPts val="600"/>
              </a:spcAft>
              <a:buFont typeface="Arial" panose="020B0604020202020204" pitchFamily="34" charset="0"/>
              <a:buChar char="•"/>
            </a:pPr>
            <a:r>
              <a:rPr lang="en-US" sz="2000" dirty="0">
                <a:solidFill>
                  <a:srgbClr val="1E482A"/>
                </a:solidFill>
                <a:latin typeface="Century Gothic" panose="020B0502020202020204" pitchFamily="34" charset="0"/>
                <a:ea typeface="Calibri" panose="020F0502020204030204" pitchFamily="34" charset="0"/>
                <a:cs typeface="Times New Roman" panose="02020603050405020304" pitchFamily="18" charset="0"/>
              </a:rPr>
              <a:t>Prepare for effective performance conversations:</a:t>
            </a:r>
          </a:p>
          <a:p>
            <a:pPr marL="742950" lvl="1" indent="-285750">
              <a:lnSpc>
                <a:spcPct val="107000"/>
              </a:lnSpc>
              <a:spcBef>
                <a:spcPts val="0"/>
              </a:spcBef>
              <a:spcAft>
                <a:spcPts val="600"/>
              </a:spcAft>
              <a:buFont typeface="Arial" panose="020B0604020202020204" pitchFamily="34" charset="0"/>
              <a:buChar char="•"/>
            </a:pPr>
            <a:r>
              <a:rPr lang="en-US" sz="2000" dirty="0">
                <a:solidFill>
                  <a:srgbClr val="1E482A"/>
                </a:solidFill>
                <a:latin typeface="Century Gothic" panose="020B0502020202020204" pitchFamily="34" charset="0"/>
                <a:ea typeface="Calibri" panose="020F0502020204030204" pitchFamily="34" charset="0"/>
                <a:cs typeface="Times New Roman" panose="02020603050405020304" pitchFamily="18" charset="0"/>
              </a:rPr>
              <a:t>Block time on your calendar to write and conduct performance reviews</a:t>
            </a:r>
          </a:p>
          <a:p>
            <a:pPr marL="742950" lvl="1" indent="-285750">
              <a:lnSpc>
                <a:spcPct val="107000"/>
              </a:lnSpc>
              <a:spcBef>
                <a:spcPts val="0"/>
              </a:spcBef>
              <a:spcAft>
                <a:spcPts val="600"/>
              </a:spcAft>
              <a:buFont typeface="Arial" panose="020B0604020202020204" pitchFamily="34" charset="0"/>
              <a:buChar char="•"/>
            </a:pPr>
            <a:r>
              <a:rPr lang="en-US" sz="2000" dirty="0">
                <a:solidFill>
                  <a:srgbClr val="1E482A"/>
                </a:solidFill>
                <a:latin typeface="Century Gothic" panose="020B0502020202020204" pitchFamily="34" charset="0"/>
                <a:ea typeface="Calibri" panose="020F0502020204030204" pitchFamily="34" charset="0"/>
                <a:cs typeface="Times New Roman" panose="02020603050405020304" pitchFamily="18" charset="0"/>
              </a:rPr>
              <a:t>Contact your HRC for assistance with any reviews with low ratings or unique circumstances  </a:t>
            </a:r>
          </a:p>
          <a:p>
            <a:pPr marL="285750" indent="-285750">
              <a:lnSpc>
                <a:spcPct val="107000"/>
              </a:lnSpc>
              <a:spcBef>
                <a:spcPts val="0"/>
              </a:spcBef>
              <a:spcAft>
                <a:spcPts val="600"/>
              </a:spcAft>
              <a:buFont typeface="Arial" panose="020B0604020202020204" pitchFamily="34" charset="0"/>
              <a:buChar char="•"/>
            </a:pPr>
            <a:r>
              <a:rPr lang="en-US" sz="2000" dirty="0">
                <a:solidFill>
                  <a:srgbClr val="1E482A"/>
                </a:solidFill>
                <a:latin typeface="Century Gothic" panose="020B0502020202020204" pitchFamily="34" charset="0"/>
                <a:ea typeface="Calibri" panose="020F0502020204030204" pitchFamily="34" charset="0"/>
                <a:cs typeface="Times New Roman" panose="02020603050405020304" pitchFamily="18" charset="0"/>
              </a:rPr>
              <a:t>Reach out to your HR partners for assistance at any point: </a:t>
            </a:r>
          </a:p>
          <a:p>
            <a:pPr marL="742950" lvl="1" indent="-285750">
              <a:lnSpc>
                <a:spcPct val="107000"/>
              </a:lnSpc>
              <a:spcBef>
                <a:spcPts val="0"/>
              </a:spcBef>
              <a:spcAft>
                <a:spcPts val="600"/>
              </a:spcAft>
              <a:buFont typeface="Arial" panose="020B0604020202020204" pitchFamily="34" charset="0"/>
              <a:buChar char="•"/>
            </a:pPr>
            <a:r>
              <a:rPr lang="en-US" sz="2000" dirty="0">
                <a:solidFill>
                  <a:srgbClr val="1E482A"/>
                </a:solidFill>
                <a:latin typeface="Century Gothic" panose="020B0502020202020204" pitchFamily="34" charset="0"/>
                <a:ea typeface="Calibri" panose="020F0502020204030204" pitchFamily="34" charset="0"/>
                <a:cs typeface="Times New Roman" panose="02020603050405020304" pitchFamily="18" charset="0"/>
              </a:rPr>
              <a:t>Questions pertaining to specific employees or Division planning: HR Consultant</a:t>
            </a:r>
          </a:p>
          <a:p>
            <a:pPr marL="742950" lvl="1" indent="-285750">
              <a:lnSpc>
                <a:spcPct val="107000"/>
              </a:lnSpc>
              <a:spcBef>
                <a:spcPts val="0"/>
              </a:spcBef>
              <a:spcAft>
                <a:spcPts val="600"/>
              </a:spcAft>
              <a:buFont typeface="Arial" panose="020B0604020202020204" pitchFamily="34" charset="0"/>
              <a:buChar char="•"/>
            </a:pPr>
            <a:r>
              <a:rPr lang="en-US" sz="2000" dirty="0">
                <a:solidFill>
                  <a:srgbClr val="1E482A"/>
                </a:solidFill>
                <a:latin typeface="Century Gothic" panose="020B0502020202020204" pitchFamily="34" charset="0"/>
                <a:ea typeface="Calibri" panose="020F0502020204030204" pitchFamily="34" charset="0"/>
                <a:cs typeface="Times New Roman" panose="02020603050405020304" pitchFamily="18" charset="0"/>
              </a:rPr>
              <a:t>Performance Review Process: Broc Edwards</a:t>
            </a:r>
          </a:p>
          <a:p>
            <a:pPr marL="742950" lvl="1" indent="-285750">
              <a:lnSpc>
                <a:spcPct val="107000"/>
              </a:lnSpc>
              <a:spcBef>
                <a:spcPts val="0"/>
              </a:spcBef>
              <a:spcAft>
                <a:spcPts val="600"/>
              </a:spcAft>
              <a:buFont typeface="Arial" panose="020B0604020202020204" pitchFamily="34" charset="0"/>
              <a:buChar char="•"/>
            </a:pPr>
            <a:r>
              <a:rPr lang="en-US" sz="2000" dirty="0">
                <a:solidFill>
                  <a:srgbClr val="1E482A"/>
                </a:solidFill>
                <a:latin typeface="Century Gothic" panose="020B0502020202020204" pitchFamily="34" charset="0"/>
                <a:ea typeface="Calibri" panose="020F0502020204030204" pitchFamily="34" charset="0"/>
                <a:cs typeface="Times New Roman" panose="02020603050405020304" pitchFamily="18" charset="0"/>
              </a:rPr>
              <a:t>Merit Process: Lindsay Heller</a:t>
            </a:r>
          </a:p>
          <a:p>
            <a:pPr lvl="1">
              <a:lnSpc>
                <a:spcPct val="107000"/>
              </a:lnSpc>
              <a:spcBef>
                <a:spcPts val="0"/>
              </a:spcBef>
              <a:spcAft>
                <a:spcPts val="0"/>
              </a:spcAft>
            </a:pPr>
            <a:endParaRPr lang="en-US" sz="2400" dirty="0">
              <a:solidFill>
                <a:srgbClr val="1E482A"/>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4274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C3946B-8BC1-46AC-8779-516D7EF63073}"/>
              </a:ext>
            </a:extLst>
          </p:cNvPr>
          <p:cNvSpPr txBox="1"/>
          <p:nvPr/>
        </p:nvSpPr>
        <p:spPr>
          <a:xfrm>
            <a:off x="4490720" y="2926080"/>
            <a:ext cx="3474720" cy="769441"/>
          </a:xfrm>
          <a:prstGeom prst="rect">
            <a:avLst/>
          </a:prstGeom>
          <a:noFill/>
        </p:spPr>
        <p:txBody>
          <a:bodyPr wrap="square" rtlCol="0">
            <a:spAutoFit/>
          </a:bodyPr>
          <a:lstStyle/>
          <a:p>
            <a:pPr algn="ctr"/>
            <a:r>
              <a:rPr lang="en-US" sz="4400" dirty="0">
                <a:solidFill>
                  <a:schemeClr val="bg1"/>
                </a:solidFill>
                <a:latin typeface="Century Gothic" panose="020B0502020202020204" pitchFamily="34" charset="0"/>
              </a:rPr>
              <a:t>Thank you</a:t>
            </a:r>
          </a:p>
        </p:txBody>
      </p:sp>
    </p:spTree>
    <p:extLst>
      <p:ext uri="{BB962C8B-B14F-4D97-AF65-F5344CB8AC3E}">
        <p14:creationId xmlns:p14="http://schemas.microsoft.com/office/powerpoint/2010/main" val="3461226612"/>
      </p:ext>
    </p:extLst>
  </p:cSld>
  <p:clrMapOvr>
    <a:masterClrMapping/>
  </p:clrMapOvr>
</p:sld>
</file>

<file path=ppt/theme/theme1.xml><?xml version="1.0" encoding="utf-8"?>
<a:theme xmlns:a="http://schemas.openxmlformats.org/drawingml/2006/main" name="1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wBU_PPT_skyline_green" id="{08FC1250-25C8-5A41-ACC4-4EA742583348}" vid="{37A3679E-F4F7-8847-9C32-E6BD101B97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A8B7F322AD2A418F774191D329D45D" ma:contentTypeVersion="16" ma:contentTypeDescription="Create a new document." ma:contentTypeScope="" ma:versionID="3813d6c8579a35b2316a4c779f4e474d">
  <xsd:schema xmlns:xsd="http://www.w3.org/2001/XMLSchema" xmlns:xs="http://www.w3.org/2001/XMLSchema" xmlns:p="http://schemas.microsoft.com/office/2006/metadata/properties" xmlns:ns3="bad951d0-a3bc-439a-8708-6a92a5b6f18d" xmlns:ns4="c94bc3bd-0666-473b-ac45-ad58c76d8edd" targetNamespace="http://schemas.microsoft.com/office/2006/metadata/properties" ma:root="true" ma:fieldsID="ddd1d3a23bd7c4263b31d8beeef88753" ns3:_="" ns4:_="">
    <xsd:import namespace="bad951d0-a3bc-439a-8708-6a92a5b6f18d"/>
    <xsd:import namespace="c94bc3bd-0666-473b-ac45-ad58c76d8ed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AutoKeyPoints" minOccurs="0"/>
                <xsd:element ref="ns4:MediaServiceKeyPoints" minOccurs="0"/>
                <xsd:element ref="ns4:MediaServiceOCR" minOccurs="0"/>
                <xsd:element ref="ns4:MediaServiceDateTaken" minOccurs="0"/>
                <xsd:element ref="ns4:MediaLengthInSeconds"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d951d0-a3bc-439a-8708-6a92a5b6f18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4bc3bd-0666-473b-ac45-ad58c76d8ed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c94bc3bd-0666-473b-ac45-ad58c76d8edd" xsi:nil="true"/>
  </documentManagement>
</p:properties>
</file>

<file path=customXml/itemProps1.xml><?xml version="1.0" encoding="utf-8"?>
<ds:datastoreItem xmlns:ds="http://schemas.openxmlformats.org/officeDocument/2006/customXml" ds:itemID="{0E7F1D11-4064-4DF0-971D-50165A6BBF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d951d0-a3bc-439a-8708-6a92a5b6f18d"/>
    <ds:schemaRef ds:uri="c94bc3bd-0666-473b-ac45-ad58c76d8e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567486-0C41-4A41-BEC8-969F663A9AD3}">
  <ds:schemaRefs>
    <ds:schemaRef ds:uri="http://schemas.microsoft.com/sharepoint/v3/contenttype/forms"/>
  </ds:schemaRefs>
</ds:datastoreItem>
</file>

<file path=customXml/itemProps3.xml><?xml version="1.0" encoding="utf-8"?>
<ds:datastoreItem xmlns:ds="http://schemas.openxmlformats.org/officeDocument/2006/customXml" ds:itemID="{48A3664D-D7F1-47D3-9517-3C8859B37F9E}">
  <ds:schemaRefs>
    <ds:schemaRef ds:uri="http://www.w3.org/XML/1998/namespace"/>
    <ds:schemaRef ds:uri="http://schemas.microsoft.com/office/2006/metadata/properties"/>
    <ds:schemaRef ds:uri="http://purl.org/dc/terms/"/>
    <ds:schemaRef ds:uri="http://purl.org/dc/elements/1.1/"/>
    <ds:schemaRef ds:uri="http://schemas.microsoft.com/office/2006/documentManagement/types"/>
    <ds:schemaRef ds:uri="http://schemas.microsoft.com/office/infopath/2007/PartnerControls"/>
    <ds:schemaRef ds:uri="bad951d0-a3bc-439a-8708-6a92a5b6f18d"/>
    <ds:schemaRef ds:uri="http://schemas.openxmlformats.org/package/2006/metadata/core-properties"/>
    <ds:schemaRef ds:uri="c94bc3bd-0666-473b-ac45-ad58c76d8edd"/>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Default Theme</Template>
  <TotalTime>7706</TotalTime>
  <Words>509</Words>
  <Application>Microsoft Office PowerPoint</Application>
  <PresentationFormat>Widescreen</PresentationFormat>
  <Paragraphs>58</Paragraphs>
  <Slides>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Century Gothic</vt:lpstr>
      <vt:lpstr>1_Default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Louge, Ashley</dc:creator>
  <cp:lastModifiedBy>Edwards, Broc</cp:lastModifiedBy>
  <cp:revision>268</cp:revision>
  <cp:lastPrinted>2023-02-08T14:19:31Z</cp:lastPrinted>
  <dcterms:created xsi:type="dcterms:W3CDTF">2019-05-01T21:51:10Z</dcterms:created>
  <dcterms:modified xsi:type="dcterms:W3CDTF">2024-02-14T17:22:40Z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0x01010051A8B7F322AD2A418F774191D329D45D</vt:lpwstr>
  </property>
</Properties>
</file>